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70" r:id="rId2"/>
    <p:sldId id="476" r:id="rId3"/>
    <p:sldId id="478" r:id="rId4"/>
    <p:sldId id="481" r:id="rId5"/>
    <p:sldId id="482" r:id="rId6"/>
    <p:sldId id="479" r:id="rId7"/>
    <p:sldId id="483" r:id="rId8"/>
    <p:sldId id="484" r:id="rId9"/>
    <p:sldId id="485" r:id="rId10"/>
    <p:sldId id="486" r:id="rId11"/>
    <p:sldId id="487" r:id="rId12"/>
    <p:sldId id="488" r:id="rId13"/>
    <p:sldId id="489" r:id="rId14"/>
    <p:sldId id="490" r:id="rId15"/>
    <p:sldId id="480" r:id="rId16"/>
    <p:sldId id="492" r:id="rId17"/>
    <p:sldId id="493" r:id="rId18"/>
    <p:sldId id="494" r:id="rId19"/>
    <p:sldId id="491" r:id="rId20"/>
    <p:sldId id="495" r:id="rId21"/>
    <p:sldId id="496" r:id="rId22"/>
    <p:sldId id="498" r:id="rId23"/>
    <p:sldId id="499" r:id="rId24"/>
    <p:sldId id="500" r:id="rId25"/>
    <p:sldId id="502" r:id="rId26"/>
    <p:sldId id="497" r:id="rId27"/>
    <p:sldId id="504" r:id="rId28"/>
    <p:sldId id="503" r:id="rId29"/>
  </p:sldIdLst>
  <p:sldSz cx="9144000" cy="6858000" type="screen4x3"/>
  <p:notesSz cx="7315200" cy="9601200"/>
  <p:embeddedFontLst>
    <p:embeddedFont>
      <p:font typeface="CMBX10" panose="020B0500000000000000" pitchFamily="34" charset="0"/>
      <p:regular r:id="rId31"/>
    </p:embeddedFont>
    <p:embeddedFont>
      <p:font typeface="CMR7" panose="020B0500000000000000" pitchFamily="34" charset="0"/>
      <p:regular r:id="rId32"/>
    </p:embeddedFont>
    <p:embeddedFont>
      <p:font typeface="CMSY10ORIG" panose="020B0500000000000000" pitchFamily="34" charset="0"/>
      <p:regular r:id="rId33"/>
    </p:embeddedFont>
    <p:embeddedFont>
      <p:font typeface="CMR10" panose="020B0500000000000000" pitchFamily="34" charset="0"/>
      <p:regular r:id="rId34"/>
    </p:embeddedFont>
    <p:embeddedFont>
      <p:font typeface="CMMI7" panose="020B0500000000000000" pitchFamily="34" charset="0"/>
      <p:regular r:id="rId35"/>
    </p:embeddedFont>
    <p:embeddedFont>
      <p:font typeface="CMMI10" panose="020B0500000000000000" pitchFamily="34" charset="0"/>
      <p:regular r:id="rId36"/>
    </p:embeddedFont>
    <p:embeddedFont>
      <p:font typeface="CMEX10" panose="020B0500000000000000" pitchFamily="34" charset="0"/>
      <p:regular r:id="rId37"/>
    </p:embeddedFont>
    <p:embeddedFont>
      <p:font typeface="MSBM10" panose="020B0500000000000000" pitchFamily="34" charset="0"/>
      <p:regular r:id="rId38"/>
    </p:embeddedFont>
    <p:embeddedFont>
      <p:font typeface="Calibri" panose="020F0502020204030204" pitchFamily="34" charset="0"/>
      <p:regular r:id="rId39"/>
      <p:bold r:id="rId40"/>
      <p:italic r:id="rId41"/>
      <p:boldItalic r:id="rId42"/>
    </p:embeddedFont>
    <p:embeddedFont>
      <p:font typeface="CMSY7" panose="020B0500000000000000" pitchFamily="34" charset="0"/>
      <p:regular r:id="rId43"/>
    </p:embeddedFont>
  </p:embeddedFontLst>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4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8693" autoAdjust="0"/>
  </p:normalViewPr>
  <p:slideViewPr>
    <p:cSldViewPr>
      <p:cViewPr varScale="1">
        <p:scale>
          <a:sx n="127" d="100"/>
          <a:sy n="127" d="100"/>
        </p:scale>
        <p:origin x="444" y="12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55" cy="479399"/>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271" y="0"/>
            <a:ext cx="3170255" cy="479399"/>
          </a:xfrm>
          <a:prstGeom prst="rect">
            <a:avLst/>
          </a:prstGeom>
        </p:spPr>
        <p:txBody>
          <a:bodyPr vert="horz" lIns="95747" tIns="47873" rIns="95747" bIns="47873" rtlCol="0"/>
          <a:lstStyle>
            <a:lvl1pPr algn="r">
              <a:defRPr sz="1300"/>
            </a:lvl1pPr>
          </a:lstStyle>
          <a:p>
            <a:fld id="{942B1DEB-20E8-4D8B-A27E-6EF3A96A95DE}" type="datetimeFigureOut">
              <a:rPr lang="en-US" smtClean="0"/>
              <a:t>9/10/2018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856" y="4560901"/>
            <a:ext cx="5851490" cy="4319548"/>
          </a:xfrm>
          <a:prstGeom prst="rect">
            <a:avLst/>
          </a:prstGeom>
        </p:spPr>
        <p:txBody>
          <a:bodyPr vert="horz" lIns="95747" tIns="47873" rIns="95747" bIns="478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49"/>
            <a:ext cx="3170255" cy="479399"/>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271" y="9120149"/>
            <a:ext cx="3170255" cy="479399"/>
          </a:xfrm>
          <a:prstGeom prst="rect">
            <a:avLst/>
          </a:prstGeom>
        </p:spPr>
        <p:txBody>
          <a:bodyPr vert="horz" lIns="95747" tIns="47873" rIns="95747" bIns="47873" rtlCol="0" anchor="b"/>
          <a:lstStyle>
            <a:lvl1pPr algn="r">
              <a:defRPr sz="1300"/>
            </a:lvl1pPr>
          </a:lstStyle>
          <a:p>
            <a:fld id="{F74FF3A8-4F04-4444-98EB-5C7C6DF2944D}" type="slidenum">
              <a:rPr lang="en-US" smtClean="0"/>
              <a:t>‹#›</a:t>
            </a:fld>
            <a:endParaRPr lang="en-US"/>
          </a:p>
        </p:txBody>
      </p:sp>
    </p:spTree>
    <p:extLst>
      <p:ext uri="{BB962C8B-B14F-4D97-AF65-F5344CB8AC3E}">
        <p14:creationId xmlns:p14="http://schemas.microsoft.com/office/powerpoint/2010/main" val="1010278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336E7C-FE81-4D27-BC46-F8636B61A7B4}"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279205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336E7C-FE81-4D27-BC46-F8636B61A7B4}"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1904931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336E7C-FE81-4D27-BC46-F8636B61A7B4}"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2703372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336E7C-FE81-4D27-BC46-F8636B61A7B4}"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3241341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336E7C-FE81-4D27-BC46-F8636B61A7B4}"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3184642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336E7C-FE81-4D27-BC46-F8636B61A7B4}" type="datetimeFigureOut">
              <a:rPr lang="en-US" smtClean="0"/>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332960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336E7C-FE81-4D27-BC46-F8636B61A7B4}" type="datetimeFigureOut">
              <a:rPr lang="en-US" smtClean="0"/>
              <a:t>9/10/2018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1830347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336E7C-FE81-4D27-BC46-F8636B61A7B4}" type="datetimeFigureOut">
              <a:rPr lang="en-US" smtClean="0"/>
              <a:t>9/10/2018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2890045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336E7C-FE81-4D27-BC46-F8636B61A7B4}" type="datetimeFigureOut">
              <a:rPr lang="en-US" smtClean="0"/>
              <a:t>9/10/2018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1270905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336E7C-FE81-4D27-BC46-F8636B61A7B4}" type="datetimeFigureOut">
              <a:rPr lang="en-US" smtClean="0"/>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239544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336E7C-FE81-4D27-BC46-F8636B61A7B4}" type="datetimeFigureOut">
              <a:rPr lang="en-US" smtClean="0"/>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91CCF6-FB0B-41E8-857B-F4260B1DDC0E}" type="slidenum">
              <a:rPr lang="en-US" smtClean="0"/>
              <a:t>‹#›</a:t>
            </a:fld>
            <a:endParaRPr lang="en-US"/>
          </a:p>
        </p:txBody>
      </p:sp>
    </p:spTree>
    <p:extLst>
      <p:ext uri="{BB962C8B-B14F-4D97-AF65-F5344CB8AC3E}">
        <p14:creationId xmlns:p14="http://schemas.microsoft.com/office/powerpoint/2010/main" val="176408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36E7C-FE81-4D27-BC46-F8636B61A7B4}" type="datetimeFigureOut">
              <a:rPr lang="en-US" smtClean="0"/>
              <a:t>9/10/2018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1CCF6-FB0B-41E8-857B-F4260B1DDC0E}" type="slidenum">
              <a:rPr lang="en-US" smtClean="0"/>
              <a:t>‹#›</a:t>
            </a:fld>
            <a:endParaRPr lang="en-US"/>
          </a:p>
        </p:txBody>
      </p:sp>
    </p:spTree>
    <p:extLst>
      <p:ext uri="{BB962C8B-B14F-4D97-AF65-F5344CB8AC3E}">
        <p14:creationId xmlns:p14="http://schemas.microsoft.com/office/powerpoint/2010/main" val="191406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14.gi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1.png"/><Relationship Id="rId5" Type="http://schemas.openxmlformats.org/officeDocument/2006/relationships/image" Target="../media/image1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6.xml"/><Relationship Id="rId7" Type="http://schemas.openxmlformats.org/officeDocument/2006/relationships/image" Target="../media/image27.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6.xml"/><Relationship Id="rId1" Type="http://schemas.openxmlformats.org/officeDocument/2006/relationships/tags" Target="../tags/tag2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6.xml"/><Relationship Id="rId1" Type="http://schemas.openxmlformats.org/officeDocument/2006/relationships/tags" Target="../tags/tag28.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tags" Target="../tags/tag29.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tags" Target="../tags/tag3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tags" Target="../tags/tag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44575"/>
            <a:ext cx="7772400" cy="1470025"/>
          </a:xfrm>
        </p:spPr>
        <p:txBody>
          <a:bodyPr>
            <a:normAutofit/>
          </a:bodyPr>
          <a:lstStyle/>
          <a:p>
            <a:r>
              <a:rPr lang="en-US" dirty="0" smtClean="0"/>
              <a:t>Linear Algebra Review</a:t>
            </a:r>
            <a:endParaRPr lang="en-US" dirty="0"/>
          </a:p>
        </p:txBody>
      </p:sp>
      <p:sp>
        <p:nvSpPr>
          <p:cNvPr id="4" name="TextBox 3"/>
          <p:cNvSpPr txBox="1"/>
          <p:nvPr>
            <p:custDataLst>
              <p:tags r:id="rId1"/>
            </p:custDataLst>
          </p:nvPr>
        </p:nvSpPr>
        <p:spPr>
          <a:xfrm>
            <a:off x="0" y="7112000"/>
            <a:ext cx="9144000" cy="646331"/>
          </a:xfrm>
          <a:prstGeom prst="rect">
            <a:avLst/>
          </a:prstGeom>
          <a:noFill/>
        </p:spPr>
        <p:txBody>
          <a:bodyPr vert="horz" rtlCol="0">
            <a:spAutoFit/>
          </a:bodyPr>
          <a:lstStyle/>
          <a:p>
            <a:r>
              <a:rPr lang="en-US" smtClean="0"/>
              <a:t>TexPoint fonts used in EMF. </a:t>
            </a:r>
          </a:p>
          <a:p>
            <a:r>
              <a:rPr lang="en-US" smtClean="0"/>
              <a:t>Read the TexPoint manual before you delete this box.: </a:t>
            </a:r>
            <a:r>
              <a:rPr lang="en-US" smtClean="0">
                <a:latin typeface="CMSY10ORIG"/>
              </a:rPr>
              <a:t>A</a:t>
            </a:r>
            <a:r>
              <a:rPr lang="en-US" smtClean="0">
                <a:latin typeface="CMBX10"/>
              </a:rPr>
              <a:t>A</a:t>
            </a:r>
            <a:r>
              <a:rPr lang="en-US" smtClean="0">
                <a:latin typeface="CMR7"/>
              </a:rPr>
              <a:t>A</a:t>
            </a:r>
            <a:r>
              <a:rPr lang="en-US" smtClean="0">
                <a:latin typeface="CMMI10"/>
              </a:rPr>
              <a:t>A</a:t>
            </a:r>
            <a:r>
              <a:rPr lang="en-US" smtClean="0">
                <a:latin typeface="CMMI7"/>
              </a:rPr>
              <a:t>A</a:t>
            </a:r>
            <a:r>
              <a:rPr lang="en-US" smtClean="0">
                <a:latin typeface="CMR10"/>
              </a:rPr>
              <a:t>A</a:t>
            </a:r>
            <a:r>
              <a:rPr lang="en-US" smtClean="0">
                <a:latin typeface="MSBM10"/>
              </a:rPr>
              <a:t>A</a:t>
            </a:r>
            <a:r>
              <a:rPr lang="en-US" smtClean="0">
                <a:latin typeface="CMEX10"/>
              </a:rPr>
              <a:t>A</a:t>
            </a:r>
            <a:r>
              <a:rPr lang="en-US" smtClean="0">
                <a:latin typeface="CMSY7"/>
              </a:rPr>
              <a:t>A</a:t>
            </a:r>
            <a:endParaRPr lang="en-US"/>
          </a:p>
        </p:txBody>
      </p:sp>
      <p:sp>
        <p:nvSpPr>
          <p:cNvPr id="3" name="AutoShape 6" descr="Image result for eve wal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eve wal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6" descr="data:image/jpeg;base64,/9j/4AAQSkZJRgABAQAAAQABAAD/2wCEAAkGBxMTEhUTExISFRIXGBUVFhYVFxIVFRcSFhcWFxUYFRcYHSggGBolGxYVITEhJSkrLi4vFx8zODMsNygxOisBCgoKDg0OGxAQGi0lICUtLy8tLy0tLS0tLS0tLS0tLS0tLS0tLS0tLS0tLy0tLS0tLS0tLS0tLS0tLS0tLy0tLf/AABEIAQAAxQMBEQACEQEDEQH/xAAcAAEAAgMBAQEAAAAAAAAAAAAABQcEBggDAgH/xABFEAACAgEBBQUFBQYBCgcAAAABAgADEQQFEiExQQYHE1FhIjJxgZFCUnKCoRQjkqKxwWIIJDNDU3OywtHhFSU0Y8PS8P/EABsBAQADAQEBAQAAAAAAAAAAAAACAwQFAQYH/8QANREBAAICAQIEAgkDBAMBAAAAAAECAxEEEiEFMUFRYYEGEyJxkaGxwdEy4fAUI3LxM0JiFf/aAAwDAQACEQMRAD8AvGAgICAgICAgICAgIHk+oQMFLqGPIEgE/ATzcPdPWevCAgICAgICAgICAgICAgICAgICAgICBibV1oppexuSgn4noB84exG50qjQdnmvdrrbrAzNvg/bB58GyeHljlOd0zM7mXZjHWI7t70m1raWVbjv04A8THtoehsx7yn72MjrnmNNcuv6mLLxo86fg2eaGIgICAgICAgICAgICAgICAgICAgICBXnfDtgaemsvnc9ogDm1uUCgflNk9iO0p47RW0TKqD3nXld2qtKcI+WJ8Rsjiu7kADqOIPylNcMR5tGTmWtGqxpHbL7b6ytxa732UFgtiOz2VspzvKpcncbAYjBHLyzJ2pFo1pTTPas726T7JbQF+lrcMHGN0MPtKPdb5rg/ORxTM17maIi/byTEsVEBAQEBAQEBAQEBAQEBAQEBAQEBApjvlP7dcmmrKqdNYA/illRmsrD49gFsbuOPqeUWtFar8fHtkntLUtjbIqr2nVXfXpLEdbAUqRmpRnVmGN/LMQ3sjPLIAxiUWyzPk0040Vtq3dv13YehkFRs1Q0uVPgCxQh3c7iu254pUZOAX4Z4Yj6yyX+lxzLbOzuz1pdUpG5WOaLwUKF3R/RZ5jiep7nmv1Wtfc2qaHMICAgICAgICAgICAgICAgICAgICBWfeIFo1ldqqN6xWLZ4guoVAfkoAkckbq18a+p1KP2BoKwwtVQHIAyAM48hnl8pm03xLb6lz5/Mk/15SaMyz9nPixfXh9eX64ntZ1KjPG8cp6XucQEBAQEBAQEBAQEBAQEBAQEBAQEDQe9vSg002A+0jMMdSrAZx9B9ZLW6ynjt02az2Y2pWVALDI6Z4zJLp1ncNrr2zUo4sPqI29mNs6i0vhgCB08z6zx5pJ7H7R0X22adLFN9QU2ICpOG6jB8xgjmMjPMZ0VncOblp0W1CYklZAQEBAQEBAQEBAQEBAQEBAQEDB2vtenTJv2uFHQc2Y+Sjr/AEk6UtedQuw4L5Z1SP4hR/brtbdq3dVX91vA1qfsgKAc4GDkgt88ZIAk8s48ddTbu118J5c5PsVi0ek94/WNfm1jRVqvtPXbY3l4q1qfmoYzl2zUifPfydbF4Fy5jvWI++38RKd0+3ra8fs+k0VR++5tvf5EheM8jPT4tP8A+Dyp9aR85n9oYu0tdr9RkXa1wh+xUoqXHl7JBI/FmP8AVR6VSj6N3tP283b4R++/2Y+xdCNK620s62rycNhhnmBjhj0xxlV+Re3rp0uN4Fw8Md69U+9u/wDaPviN/FY+xe8y1Bu6mvxR0evdR/zL7p+WPhLKcu0f1Rtz+X9Gcd53x7dPwnvHynz/AB2nNP3naQnDV6hPUqjAfwsT+kujl09Ylzr/AEZ5VY3W1Z+cx+sa/NtWy9rUahd6m1XHXB4j8Snip9CJfS9bxusuJyOJm41unLWYn/PKfKfkzZNnICAgICAgICAgICAgIHhrNWlSl7GCqOp/sOpkqUtedVhKtZtOoarqe26uG8Cs4GR4j4Cg+ijO988TZj4U+dpbcfDiZjqn5R/KstvbYe2wnLOx4ZPFj6AdB6CU8rPGOvTXtD6rh8alKx2089H2O1lyeL4e6vTfJUkeeMcPnifL5udWYteIm0R5zEbiPn669db16tdvE+Nhv0Tbc/BCNUVJBGCCR8wcESUWi3eHXx3reOqs7h61GShNkqJOIQ2ERo282aRSEcREkwzNHqWrcWVOyOOTKcH/ALj0PAyyJ1O4UZcdMtZpkjcT6SuDsR2qGsQq4C6hAN4Dky8g6+nmOh+InQwZuuNT5vgvF/Cp4V+qvek+Xw+E/t7tnl7jEBAQEBAQEBAQEBA8NZqkqQu5wo5yVKTeemEq1m06hTXaztidXb4NJyWIRPLJOPp1J9J08fTjjor5t9McUhmanShUFCuEqrQtba3JUUZd29f7mZ/E+dXhcfq1uZ7Vj1tM+Ufyv49orvJZot/bVmtXS7MoVN9hWt1gD32sxwGOeCLkk4IIA48OU+Yy8OclJz8+29Ruax2rGvzn/PNVk8RzZLar8v8Ar+U32s2ztrR6NfH1GlUMVqBqDG4nBJJyu4OCniPMYmHw+3C5V5wYuvpjc6mfs+f378/SeynJbJSNzrfv6q12JrbUuXcy5dlBrPEWZPJgeZ9eYnf5OLHbHPV21Hn7f57HD5ObDlicUzuZ/Fv+2NCKbML7rDI8x5j1nC4mectNz5w/SOLnnLTc+cPKppurK2X5c2J5aSGC1krS6nw1oPWe9MoTkjetvuq8iekW901sPazae5L095TxH3lPvKfiP7HpJ0vNZ6oU8vi05OG2K/lP5T6T8l/aPUrYiWIcq6hlPowyP6zr1mJjcPy/LjtjvNLecTqfk9p6gQEBAQEBAQEBAQKW79e1DI66WtuG7l8HqTy+mJoi31eP4z+jdhr0U6vWWg92jZ1u+32K7HGfveyn/MZLhT1ZfklPVKc7Q7dSyrVaYvuG0JuvxIzW+9uvjjutyyJg8XrN+Thyx3inVuP+Ua3Hxhq/005MfTWdSh+7LZy163xr3rRalYpvOntWN7Ixx44BY/ScbxvNN+N9XiiZ6p79p8vP+FOHg5qX3ev7/o23t6mm1tlSvqCEqBwK2TBZ8ZJJB44UfrOR4VOfiUtNcfe3vE+n4OpTwuORXqtM/L/pHbOq0Oj9qpC1mMbxyzfxHgvymnNPM5X2ck6j28o/Dzn5ujxvCK4p3WNfGfNga/aLWvvNw6ADkBNWHBGKvTV3cNK4q9MPOu+XxOl24l+32gieTOzyReu1W4pPXpLcdNy53N5UYaTPqgk1bZzma5xxp8tTm5Iv1TKW0WuzwaZ749O7xOd19rJNLMH0lOnYpddfdXtlbdKKCf3lOeHU1E5Uj0Gd35DznQ4t906fZ8V9I+HOLk/XRH2b/r6/y3aanzpAQEBAQEBAQEDR+8rtwmgr3FYG9hwA5gf2mjFWtY+sv5eke7VgxRP27eTm/bG1H1Fhsc5JlGbNOSdyvtbqlmdldV4dxxzdGQfHg3/LJ8PJ0ZPvhbijc6YmstJck88yjPEzO5XVvqXyLJm0vjJL6W4jkZ507TjPevlLKo2m465+MrtiiWvF4llr8UpRqg45YMommnaxcqMkbLbAJ7EJ2zRDFt1mJOKM2TmzWELrdWWPoJqx49PmObzJzW+EPGSZUjs5ckSjI7Hh9d2hsO7ymPb6qkeSZ2Vrnodbam3XXiD0PmGHUHqJKszWdwcjBjz45x5I3E/5+K+dhbTXU0V3LwDjJH3WHBl+RBE62O8XrFofmXM41uNntit6T+Mek/OGfJsxAQEBAQEBAjO0u110mlt1DcfDQkDlluSj5kiSpXqnSzFTrtFXJe2tq26q57rmLOxJ9B6DyEryXtaWub1ntuNMICVSsiIZWzWxbWf8afTIB/SSxTq8LMc6tH3pXtLohXYZt5OPUrMsalE6dMn0nNydlnHr1z38ktVo0Imaby7lOJhtXyeqbKXnIzlldXw3F5slaFXlIdW2uuCtI7PC5MycK749vCzTcD8JKLd1OTjTNJ+5reZ0dPidvRWldo0tpbcPfT3lTK7V218fPOK209pNoh+B4HzmS2KY8n0/F8Qpk7SldNb0Mpdek7Wj3Q7U/wBNpifK1B9FfH8h+Zm3h386/N8n9KOL/Rnj/jP6x+6ypufIkBAQEBAQECqf8ojWOuhorUkLZeN/1CKzKD88H8s9h5MqQrpGM8xJTTcKup7VbK8QHwwSwBO75gc8Smfispkms7hI9mux+p1FT6xdxdNRvM9jMud6sBigQZbe5cwBx5xSv2odCmeJmPfs/e3FwNxA6Tdy7fabeTPdrunfjOXkjaHHvqUrpb5mtV3uNn9ExU+RM9odvHbcPJpKHsvkCekVeqiQmV9YjTU7NKxuNSKWYvuIo4lixwoA8zkCdWluqsS/OeZj+pz3p7TP9nR3Zrut0tezjpdRWHutAe6xffW0e74b9AmSB0PHI9oiWaYPrJi24U5287BX7NcbzLZQ5xVYCoY9cNXneDAeWR6yuaS015FdfaQ+z9gamwjcqbj6GeTR7Tm1rPbbYLtmW0ACwDI54ZWx8QDkTDlxWjvMdn2PhniWDPEUpb7XtPaf7/KWzd22tKbQp8m30PwZDj+YLI8edZYaPHMcZOBf4an8J/ja951n5wQEBAQEBAQNT7z+zZ12z7alGbVxbV5+ImeA+ILL85KvsjaO23M2zTk7jcCOBB5ydfPUqr+8Nh2MxqvQ8uI+h5zzNXsjS22ybBR6KNuUD3BQLAOmDv8AEflOPyiUVs1Y51MT7K42vqvEcv58Zblt1Tt1M1uq22EszShXsyKrsSuatmPPMJPRa7Eovjdni87XaUpvBhkSmI07NclbRuHxvT3SUXh++JPOlP6yIWJ3L9iwXbady5JZ10ykcgCVa348Co+Z6jHTw11SH514nl+s5OSY95WN207S17P0r6h+JHs1pnBew+6o/uegBl0RtzbTpz0ddZqbm1erc2WtyB91F6Kg+yo8v6meTEyhMvzaHaW0DdRyo8hwjph4iW1bAb7Mc9JKaxMd0qZLUtFqTqY7xLa+7K3xto6UDPvFzjoEVmOfpj5znUxayRHtL7fl+J1y8CZ9bVjt8Z83R03vjCAgICAgICAgUn3xdgTWzbS0i8Pe1NYH1tUeX3h8/OTid/ermuleJqg9e8OfT4y3cWrpRMal77N7XNXbd4tZsrv0z6W0LgNukYVxngSp6dRM3TqWiktQQ8JDenRrPZ9iQWQ/RPEoe9KyFpa8VZlJ6RiJRbTs8abVZNzGQhuteYZGzNA+otrpT37GVB5DJxk+g5/KSrG50q5Ob6vDOSfSHTei09el06Vghaqawu8xAARFxlj8BkmdOI9H5/a25mZc79vu07bU1m8pP7JTlaQeG996wjzbp6Aesn8IUTPq1/XawKN0SyeyERtg1Ae83L1laUsWxnvsWupWdmIVFUZZmPAACRmVla6dOd23YirZ2nTKA6t0HjWZ3iCeJrQ9EB8ueMnMjqFs3mYiJ8objPUSAgICAgICAgfjKCCCAQeBB5EesChO8Tuzu0jvqdAhs0rZZ6V4vSeZKL9qv4cR5YGZOJQtVX+y9GrJvtx3pOsR6qrTMdoeV2hqHRvt8Qw5qeHAg9MTFkt02mHTw7tWJ+5ivpMdf0lf1jVWj20mzwxxvgflJ/vIWy69FlMcb7yladijh+8znj7p/uZlvyvh+bq8fjxPqmNHsLOP3n8v/eZbcyN+X5urSIrDJ2p2WNY3muGN0scIeAAz5yc8npmI15/FCMkZImfKIa/sTSm796dR4KqeGCyuB5gqc558p26Y4p6PiOZ4hl5N53M9PpG+yc2pdpjXu2arX6hRx3Huc1kjllWY9ZPuxbatq9eOSDdHQCWx2hDW0bZYBxbn0E8mUohLdnOyeu2kwGnpY15wbGylK+eXPM+gyfSRTiNL+7u+7SjZo8Rj42rIwbSMKgPNal6DoWPE+g4Tx7pvUPSAgICAgICAgICAgVX257rN9n1OzyFtJLtpmIFTseZrb/VsTxwfZJ+7JRbSFqRKkNqU36Nzp9TUUuX2iCykgOMjO7keR5yi+Pqne2nHl6I1piNtBT0P6Sv6ifdoryqx6SyNDtOtXDMHKjmFxn9TIzgtKX+rp8U0vaajcVRXaCueOExj+KZb8HJMdpj/AD5N/H8Vw0tuYn8v5Sek7WUrj93d8gn/ANpknwvNM73H5/w2z43x5jyt+Efy+O1Pbqu1GWuq1Sy7gL7gwMYPJj0mmvh1pyxe0xqGS3i+OuG1KxO537evzQy69G0CD2RbXZuqFABKEZLN5nOOJnfi0TjfKzWYyI/S2b2QTwlScszYXZnV65yujoexQcG04WpeWcu2BnjnA4+k8mU4r7re7H9ydFRFuvf9os4HwlytIP8AiPBrP0HmDIpaWvRSqKERVVFACqoCqAOQAHACHr0gICAgICAgICAgICAgIHMffZSDtW9geJ8MH8taCLRrTdbjR9TW8ec/yrwiGHyfoh49a2h7Cd2Zpy4zwA/r8BMubPGPt6ux4d4Vk5X2pnpr7+s/dH7/AKsTbSYcDyHP4xhyTeNyt8R4mLj5Ix0j0857zP8AnwfXZnY1ms1NelqatXtyA1hYKN1S54qCc4U9JqrZxsuPvtdfZ7uN01ZDau+zUEHO4o8Ko+jYJZvkVhVpamj0qVItdSKlajCogCqo8gBwEPXtAQEBAQEBAQEBAQEBAQEBA5R7yNb4u0NQ45GxgPgDgfoBPMs99OzmjprWntENVsrz8ZXW2mPLi6o3Hm8JawvSlcn0kbTqF2DHF7d/JObO1eCJgy431PA5XTMQz9pbPFmCDg+fSU4s007OnzfD6crVt6n3eWzNnX6e2vUVFWep1sUZIJKnOMeuMfOaK8um3Iy/R/PFZ1MT+v8AnzdV7K163013J7liq4zzAYZwfIjkfhN0TExuHy96Wpaa2jUwyp6iQEBAQEBAQEBAQEBAQEBAxtp6nwqbLD9hHf8AhUn+09jzWYq9d4r7zDjvX3F7GY8ySZVedzMupyLdWSXjK1b4NYJkotMKpxVvPk23YfYS3U6DUauk7zUOAasZLoF3nKn7wBB3evHrjKN27vckUwTFY9WsUPgyu0dmnDfVttm0Vm8nwnPyRqX1/EyddGfpbOkq8pdKk7hb3dLtIvTZQT/omDL+CzJx/EG+s6XCvus19nxf0m40UzVzR/7Rqfvj+2m+za+ZICAgICAgICAgICAgICAgQHb5yNnasj/Y2fTd4/pG9d2jiTrNWfi5LY8ZTLXM7tMki9fVQnllmOO7pPuR0m5stG/2tltn0Ph//HLcUfZY+dO8uvaP7qX70uzv7DtG1EGKbP39WOQRycqPIK4cAeQWeXh7gvuERsvV4MxZse30fh/K1OpTLHHEcjMmt9n0db67rF7m786q0edOfo6/9Zq4Xa8x8HE+k8RPFpP/ANftK3503w5AQEBAQEBAQEBAQEBAQEDC21oBqNPdQTgW1vXny31Iz8swlS3TaLezj3V6Z6rHqsUrYjMjKeYZSQR9RKbOhWd93nIpPfQ0M7qiDedmCqBzLMcKB8SRPJhbjmI7y692Ds1dNpqdOvKqtEz5lQAW+ZyfnNERqNOTkv12m3ur3v8AdgG7RpqkXL6ZjvYznwLMBjw54YVn0G8Z5aNwnhtqzn+t8SiY26NLzWUzpNdlcHpymS+LU7h9BxedFqdNvRZHcddva2z0pb/jrlvHrrJ8mPxnP9ZxI/5R+krwm98oQEBAQEBAQEBAQEBAQEBAQKh78ew4srO0KF/e1j/OFH26hw8T8Sjn5r+HjG0bX4cmp0onMqbNrD7j+z51GvFxXNOmHiEnl4pyKl+Ocv8Akkor3U5cmqTHu6RlrE8tXpktR67FDVurI6nkyMMMD6EEwOUO3HZezZ2qeh8lPepsP+sqPun8Q5EeY8iJTaNN+LJ1QgqzIS0Y5neoW93A1/51cfKk/q6SOH/yT9zT4huOHX/l+0rzmt8+QEBAQEBAQEBAQEBAQEBAQIntbq1q0WpsbBC1WcDyOVIA+pE9hfxqdeatfi5AxM7Zp0V3Amv/AMNYKMOL38TzLFU3T8N3A+RllJ3DLyadNo+5ZcmzECH7UdmdNr6fB1Kbw5qw4OjfeRuh/Q9QYe1tMTuHNnbPslZsvViuz26Wy1VmMB0zg5HRhkZHqDyImfLSdah1eHnr1xa3zTXZDbTaO5baseRB916zzU/px6ECc6MlqX6n2V+Jg5XHnDPlPeJ9p9JdAbC2zVqqhbUcjkyn3kbqrDof6zrY8kXruHwPM4eXiZZx5I+6fSY94SMmykBAQEBAQEBAQEBAQEBAQK179duGjRLQF/8AUEqW6KK91sfE/wBjPJ8pauHatcm59p19/k51lDUtv/J+2qV1V2nJ9m2vfH46zwx+V2/hE9xzq2nnLr1Yot7fuvmXuYQEDWO8bs0uv0NtWB4qg2UnqLVBIGfJhlT6NPJjcLMVtWhzLsrW4IRuXT0MwZse46ofUeG82cdvq7+X6N17Odq7dHYAjhfEZEYEbwK7wOQD15jP+IyPEi0XnXlpo+kd8U8SOr+vf2f3+Wvz06JpsDKGHIgEfAjM6T4t9wEBAQEBAQEBAQEBAQEBArLv/wBFv7OSzGfCvQn8Lhqz+rLJ11PaUZmY7wobX7NapUfIKWLvKeuMkEN65Ejk41q948mnFza27W7Sn+6vVtXtTSlACTZuEZHuOCjH1wGJ+Upikxba/JyaTjmsev8ALqeWsJAQEDlHtjsQ1bTv09ZUjxm3DnCgOd4An0DYPwkIxWtbUQ325WOtYvM/ztBa69g3tH2kI/lk/qYxR0wyZ+Xk5Vuu8+mo+EOt+y2o8TR6Z/vU1H+QTyFUeSUnr0gICAgICAgICAgICAgIED282T+1bP1VAGWapin+8T20/mUT2s93lvJzNr23tFp28g6/Rj/1my3fHDHXtkmG4f5P2wPF1lmrYexp1wvkbrAQMeeE3/4lmKWuHQ8JEBAQKP78+zLVWrtCoHccqluPs2ckb0DcviPWX47+ii9O+/dVO30yRZ0sGfzDnJZ49UcM+jqLu2P/AJVos/7Cv/hmZphskBAQEBAQEBAQEBAQEBAQEDlrt5of2YWU4wE1WpVR/wC2SHT+VlmqZ/2oZYj/AHZXl3QbE/Zdl0AjD2j9ofhg71uCufUJuD5TK1NzgICAgY20dDXfU9Nqh67FKMp6qf8A9ziJ0OY+1/Zt9I+o0j5bwcXVMft6duG98RyPqpmrfXjllmOjJE+6/u7Js7K0X+4rH0GJlamzwEBAQEBAQEBAQEBAQEBAQOeu+jQh9pJUDjxrkzjpv16erP8AKTLZn/biPiqiP9yZ+DoOtAoCgYAAAHkBwEqWvqAgICAgV73xbIV6KtUB7VL+G589Pf8Au3B9AxRvkZdhnVtKc1d12lO6izOytMvVA9TfirsdD/SVTGp0trO4226ePSAgICAgICAgICAgICAgQ3aLtNp9Gha1xvAZCD3ienwllcc27+iu+Wte3q5r29tZ7tcdY5zbY4dEAJKhcCpVHUgBfnKrTuexG5ju6m0N/iVpZgrvqrYIII3gDgg8QePKerHvAQEBAQNe7wK97Z2pUgkGvBwM4BIyfgOefSTx/wBUK8v9EtT7oNphKTRY2Ga2zGelvAkfnUqw9c+cZImLTt5imOmFmyC0gICAgICAgICAgICAgIGj7Z7tKNTqLbrNTqwLTlq1avc5KCo3kJVTjPDB4njJTaZjSHRG9ti7P9m9Lo03NPSqebnLWN+Oxss3zPDkJFPSWgICAgICAgUJtxDTtDU12L+zU72/WW9lPDGAHVuo4gcORO7zl1vtRv4M8RqdfFbvYfX236Ouy5WUne3C4w71A4rdhzBYcePHGD1lK+E9D0gICAgICAgICAgICAgICAgICAgICAged1CPjfVWwcjeAOD5jPWB6QEBAQEBA//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18" descr="data:image/jpeg;base64,/9j/4AAQSkZJRgABAQAAAQABAAD/2wCEAAkGBxMTEhUTExISFRIXGBUVFhYVFxIVFRcSFhcWFxUYFRcYHSggGBolGxYVITEhJSkrLi4vFx8zODMsNygxOisBCgoKDg0OGxAQGi0lICUtLy8tLy0tLS0tLS0tLS0tLS0tLS0tLS0tLS0tLy0tLS0tLS0tLS0tLS0tLS0tLy0tLf/AABEIAQAAxQMBEQACEQEDEQH/xAAcAAEAAgMBAQEAAAAAAAAAAAAABQcEBggDAgH/xABFEAACAgEBBQUFBQYBCgcAAAABAgADEQQFEiExQQYHE1FhIjJxgZFCUnKCoRQjkqKxwWIIJDNDU3OywtHhFSU0Y8PS8P/EABsBAQADAQEBAQAAAAAAAAAAAAACAwQFAQYH/8QANREBAAICAQIEAgkDBAMBAAAAAAECAxEEEiEFMUFRYYEGEyJxkaGxwdEy4fAUI3LxM0JiFf/aAAwDAQACEQMRAD8AvGAgICAgICAgICAgIHk+oQMFLqGPIEgE/ATzcPdPWevCAgICAgICAgICAgICAgICAgICAgICBibV1oppexuSgn4noB84exG50qjQdnmvdrrbrAzNvg/bB58GyeHljlOd0zM7mXZjHWI7t70m1raWVbjv04A8THtoehsx7yn72MjrnmNNcuv6mLLxo86fg2eaGIgICAgICAgICAgICAgICAgICAgICBXnfDtgaemsvnc9ogDm1uUCgflNk9iO0p47RW0TKqD3nXld2qtKcI+WJ8Rsjiu7kADqOIPylNcMR5tGTmWtGqxpHbL7b6ytxa732UFgtiOz2VspzvKpcncbAYjBHLyzJ2pFo1pTTPas726T7JbQF+lrcMHGN0MPtKPdb5rg/ORxTM17maIi/byTEsVEBAQEBAQEBAQEBAQEBAQEBAQEBApjvlP7dcmmrKqdNYA/illRmsrD49gFsbuOPqeUWtFar8fHtkntLUtjbIqr2nVXfXpLEdbAUqRmpRnVmGN/LMQ3sjPLIAxiUWyzPk0040Vtq3dv13YehkFRs1Q0uVPgCxQh3c7iu254pUZOAX4Z4Yj6yyX+lxzLbOzuz1pdUpG5WOaLwUKF3R/RZ5jiep7nmv1Wtfc2qaHMICAgICAgICAgICAgICAgICAgICBWfeIFo1ldqqN6xWLZ4guoVAfkoAkckbq18a+p1KP2BoKwwtVQHIAyAM48hnl8pm03xLb6lz5/Mk/15SaMyz9nPixfXh9eX64ntZ1KjPG8cp6XucQEBAQEBAQEBAQEBAQEBAQEBAQEDQe9vSg002A+0jMMdSrAZx9B9ZLW6ynjt02az2Y2pWVALDI6Z4zJLp1ncNrr2zUo4sPqI29mNs6i0vhgCB08z6zx5pJ7H7R0X22adLFN9QU2ICpOG6jB8xgjmMjPMZ0VncOblp0W1CYklZAQEBAQEBAQEBAQEBAQEBAQEDB2vtenTJv2uFHQc2Y+Sjr/AEk6UtedQuw4L5Z1SP4hR/brtbdq3dVX91vA1qfsgKAc4GDkgt88ZIAk8s48ddTbu118J5c5PsVi0ek94/WNfm1jRVqvtPXbY3l4q1qfmoYzl2zUifPfydbF4Fy5jvWI++38RKd0+3ra8fs+k0VR++5tvf5EheM8jPT4tP8A+Dyp9aR85n9oYu0tdr9RkXa1wh+xUoqXHl7JBI/FmP8AVR6VSj6N3tP283b4R++/2Y+xdCNK620s62rycNhhnmBjhj0xxlV+Re3rp0uN4Fw8Md69U+9u/wDaPviN/FY+xe8y1Bu6mvxR0evdR/zL7p+WPhLKcu0f1Rtz+X9Gcd53x7dPwnvHynz/AB2nNP3naQnDV6hPUqjAfwsT+kujl09Ylzr/AEZ5VY3W1Z+cx+sa/NtWy9rUahd6m1XHXB4j8Snip9CJfS9bxusuJyOJm41unLWYn/PKfKfkzZNnICAgICAgICAgICAgIHhrNWlSl7GCqOp/sOpkqUtedVhKtZtOoarqe26uG8Cs4GR4j4Cg+ijO988TZj4U+dpbcfDiZjqn5R/KstvbYe2wnLOx4ZPFj6AdB6CU8rPGOvTXtD6rh8alKx2089H2O1lyeL4e6vTfJUkeeMcPnifL5udWYteIm0R5zEbiPn669db16tdvE+Nhv0Tbc/BCNUVJBGCCR8wcESUWi3eHXx3reOqs7h61GShNkqJOIQ2ERo282aRSEcREkwzNHqWrcWVOyOOTKcH/ALj0PAyyJ1O4UZcdMtZpkjcT6SuDsR2qGsQq4C6hAN4Dky8g6+nmOh+InQwZuuNT5vgvF/Cp4V+qvek+Xw+E/t7tnl7jEBAQEBAQEBAQEBA8NZqkqQu5wo5yVKTeemEq1m06hTXaztidXb4NJyWIRPLJOPp1J9J08fTjjor5t9McUhmanShUFCuEqrQtba3JUUZd29f7mZ/E+dXhcfq1uZ7Vj1tM+Ufyv49orvJZot/bVmtXS7MoVN9hWt1gD32sxwGOeCLkk4IIA48OU+Yy8OclJz8+29Ruax2rGvzn/PNVk8RzZLar8v8Ar+U32s2ztrR6NfH1GlUMVqBqDG4nBJJyu4OCniPMYmHw+3C5V5wYuvpjc6mfs+f378/SeynJbJSNzrfv6q12JrbUuXcy5dlBrPEWZPJgeZ9eYnf5OLHbHPV21Hn7f57HD5ObDlicUzuZ/Fv+2NCKbML7rDI8x5j1nC4mectNz5w/SOLnnLTc+cPKppurK2X5c2J5aSGC1krS6nw1oPWe9MoTkjetvuq8iekW901sPazae5L095TxH3lPvKfiP7HpJ0vNZ6oU8vi05OG2K/lP5T6T8l/aPUrYiWIcq6hlPowyP6zr1mJjcPy/LjtjvNLecTqfk9p6gQEBAQEBAQEBAQKW79e1DI66WtuG7l8HqTy+mJoi31eP4z+jdhr0U6vWWg92jZ1u+32K7HGfveyn/MZLhT1ZfklPVKc7Q7dSyrVaYvuG0JuvxIzW+9uvjjutyyJg8XrN+Thyx3inVuP+Ua3Hxhq/005MfTWdSh+7LZy163xr3rRalYpvOntWN7Ixx44BY/ScbxvNN+N9XiiZ6p79p8vP+FOHg5qX3ev7/o23t6mm1tlSvqCEqBwK2TBZ8ZJJB44UfrOR4VOfiUtNcfe3vE+n4OpTwuORXqtM/L/pHbOq0Oj9qpC1mMbxyzfxHgvymnNPM5X2ck6j28o/Dzn5ujxvCK4p3WNfGfNga/aLWvvNw6ADkBNWHBGKvTV3cNK4q9MPOu+XxOl24l+32gieTOzyReu1W4pPXpLcdNy53N5UYaTPqgk1bZzma5xxp8tTm5Iv1TKW0WuzwaZ749O7xOd19rJNLMH0lOnYpddfdXtlbdKKCf3lOeHU1E5Uj0Gd35DznQ4t906fZ8V9I+HOLk/XRH2b/r6/y3aanzpAQEBAQEBAQEDR+8rtwmgr3FYG9hwA5gf2mjFWtY+sv5eke7VgxRP27eTm/bG1H1Fhsc5JlGbNOSdyvtbqlmdldV4dxxzdGQfHg3/LJ8PJ0ZPvhbijc6YmstJck88yjPEzO5XVvqXyLJm0vjJL6W4jkZ507TjPevlLKo2m465+MrtiiWvF4llr8UpRqg45YMommnaxcqMkbLbAJ7EJ2zRDFt1mJOKM2TmzWELrdWWPoJqx49PmObzJzW+EPGSZUjs5ckSjI7Hh9d2hsO7ymPb6qkeSZ2Vrnodbam3XXiD0PmGHUHqJKszWdwcjBjz45x5I3E/5+K+dhbTXU0V3LwDjJH3WHBl+RBE62O8XrFofmXM41uNntit6T+Mek/OGfJsxAQEBAQEBAjO0u110mlt1DcfDQkDlluSj5kiSpXqnSzFTrtFXJe2tq26q57rmLOxJ9B6DyEryXtaWub1ntuNMICVSsiIZWzWxbWf8afTIB/SSxTq8LMc6tH3pXtLohXYZt5OPUrMsalE6dMn0nNydlnHr1z38ktVo0Imaby7lOJhtXyeqbKXnIzlldXw3F5slaFXlIdW2uuCtI7PC5MycK749vCzTcD8JKLd1OTjTNJ+5reZ0dPidvRWldo0tpbcPfT3lTK7V218fPOK209pNoh+B4HzmS2KY8n0/F8Qpk7SldNb0Mpdek7Wj3Q7U/wBNpifK1B9FfH8h+Zm3h386/N8n9KOL/Rnj/jP6x+6ypufIkBAQEBAQECqf8ojWOuhorUkLZeN/1CKzKD88H8s9h5MqQrpGM8xJTTcKup7VbK8QHwwSwBO75gc8Smfispkms7hI9mux+p1FT6xdxdNRvM9jMud6sBigQZbe5cwBx5xSv2odCmeJmPfs/e3FwNxA6Tdy7fabeTPdrunfjOXkjaHHvqUrpb5mtV3uNn9ExU+RM9odvHbcPJpKHsvkCekVeqiQmV9YjTU7NKxuNSKWYvuIo4lixwoA8zkCdWluqsS/OeZj+pz3p7TP9nR3Zrut0tezjpdRWHutAe6xffW0e74b9AmSB0PHI9oiWaYPrJi24U5287BX7NcbzLZQ5xVYCoY9cNXneDAeWR6yuaS015FdfaQ+z9gamwjcqbj6GeTR7Tm1rPbbYLtmW0ACwDI54ZWx8QDkTDlxWjvMdn2PhniWDPEUpb7XtPaf7/KWzd22tKbQp8m30PwZDj+YLI8edZYaPHMcZOBf4an8J/ja951n5wQEBAQEBAQNT7z+zZ12z7alGbVxbV5+ImeA+ILL85KvsjaO23M2zTk7jcCOBB5ydfPUqr+8Nh2MxqvQ8uI+h5zzNXsjS22ybBR6KNuUD3BQLAOmDv8AEflOPyiUVs1Y51MT7K42vqvEcv58Zblt1Tt1M1uq22EszShXsyKrsSuatmPPMJPRa7Eovjdni87XaUpvBhkSmI07NclbRuHxvT3SUXh++JPOlP6yIWJ3L9iwXbady5JZ10ykcgCVa348Co+Z6jHTw11SH514nl+s5OSY95WN207S17P0r6h+JHs1pnBew+6o/uegBl0RtzbTpz0ddZqbm1erc2WtyB91F6Kg+yo8v6meTEyhMvzaHaW0DdRyo8hwjph4iW1bAb7Mc9JKaxMd0qZLUtFqTqY7xLa+7K3xto6UDPvFzjoEVmOfpj5znUxayRHtL7fl+J1y8CZ9bVjt8Z83R03vjCAgICAgICAgUn3xdgTWzbS0i8Pe1NYH1tUeX3h8/OTid/ermuleJqg9e8OfT4y3cWrpRMal77N7XNXbd4tZsrv0z6W0LgNukYVxngSp6dRM3TqWiktQQ8JDenRrPZ9iQWQ/RPEoe9KyFpa8VZlJ6RiJRbTs8abVZNzGQhuteYZGzNA+otrpT37GVB5DJxk+g5/KSrG50q5Ob6vDOSfSHTei09el06Vghaqawu8xAARFxlj8BkmdOI9H5/a25mZc79vu07bU1m8pP7JTlaQeG996wjzbp6Aesn8IUTPq1/XawKN0SyeyERtg1Ae83L1laUsWxnvsWupWdmIVFUZZmPAACRmVla6dOd23YirZ2nTKA6t0HjWZ3iCeJrQ9EB8ueMnMjqFs3mYiJ8objPUSAgICAgICAgfjKCCCAQeBB5EesChO8Tuzu0jvqdAhs0rZZ6V4vSeZKL9qv4cR5YGZOJQtVX+y9GrJvtx3pOsR6qrTMdoeV2hqHRvt8Qw5qeHAg9MTFkt02mHTw7tWJ+5ivpMdf0lf1jVWj20mzwxxvgflJ/vIWy69FlMcb7yladijh+8znj7p/uZlvyvh+bq8fjxPqmNHsLOP3n8v/eZbcyN+X5urSIrDJ2p2WNY3muGN0scIeAAz5yc8npmI15/FCMkZImfKIa/sTSm796dR4KqeGCyuB5gqc558p26Y4p6PiOZ4hl5N53M9PpG+yc2pdpjXu2arX6hRx3Huc1kjllWY9ZPuxbatq9eOSDdHQCWx2hDW0bZYBxbn0E8mUohLdnOyeu2kwGnpY15wbGylK+eXPM+gyfSRTiNL+7u+7SjZo8Rj42rIwbSMKgPNal6DoWPE+g4Tx7pvUPSAgICAgICAgICAgVX257rN9n1OzyFtJLtpmIFTseZrb/VsTxwfZJ+7JRbSFqRKkNqU36Nzp9TUUuX2iCykgOMjO7keR5yi+Pqne2nHl6I1piNtBT0P6Sv6ifdoryqx6SyNDtOtXDMHKjmFxn9TIzgtKX+rp8U0vaajcVRXaCueOExj+KZb8HJMdpj/AD5N/H8Vw0tuYn8v5Sek7WUrj93d8gn/ANpknwvNM73H5/w2z43x5jyt+Efy+O1Pbqu1GWuq1Sy7gL7gwMYPJj0mmvh1pyxe0xqGS3i+OuG1KxO537evzQy69G0CD2RbXZuqFABKEZLN5nOOJnfi0TjfKzWYyI/S2b2QTwlScszYXZnV65yujoexQcG04WpeWcu2BnjnA4+k8mU4r7re7H9ydFRFuvf9os4HwlytIP8AiPBrP0HmDIpaWvRSqKERVVFACqoCqAOQAHACHr0gICAgICAgICAgICAgIHMffZSDtW9geJ8MH8taCLRrTdbjR9TW8ec/yrwiGHyfoh49a2h7Cd2Zpy4zwA/r8BMubPGPt6ux4d4Vk5X2pnpr7+s/dH7/AKsTbSYcDyHP4xhyTeNyt8R4mLj5Ix0j0857zP8AnwfXZnY1ms1NelqatXtyA1hYKN1S54qCc4U9JqrZxsuPvtdfZ7uN01ZDau+zUEHO4o8Ko+jYJZvkVhVpamj0qVItdSKlajCogCqo8gBwEPXtAQEBAQEBAQEBAQEBAQEBA5R7yNb4u0NQ45GxgPgDgfoBPMs99OzmjprWntENVsrz8ZXW2mPLi6o3Hm8JawvSlcn0kbTqF2DHF7d/JObO1eCJgy431PA5XTMQz9pbPFmCDg+fSU4s007OnzfD6crVt6n3eWzNnX6e2vUVFWep1sUZIJKnOMeuMfOaK8um3Iy/R/PFZ1MT+v8AnzdV7K163013J7liq4zzAYZwfIjkfhN0TExuHy96Wpaa2jUwyp6iQEBAQEBAQEBAQEBAQEBAxtp6nwqbLD9hHf8AhUn+09jzWYq9d4r7zDjvX3F7GY8ySZVedzMupyLdWSXjK1b4NYJkotMKpxVvPk23YfYS3U6DUauk7zUOAasZLoF3nKn7wBB3evHrjKN27vckUwTFY9WsUPgyu0dmnDfVttm0Vm8nwnPyRqX1/EyddGfpbOkq8pdKk7hb3dLtIvTZQT/omDL+CzJx/EG+s6XCvus19nxf0m40UzVzR/7Rqfvj+2m+za+ZICAgICAgICAgICAgICAgQHb5yNnasj/Y2fTd4/pG9d2jiTrNWfi5LY8ZTLXM7tMki9fVQnllmOO7pPuR0m5stG/2tltn0Ph//HLcUfZY+dO8uvaP7qX70uzv7DtG1EGKbP39WOQRycqPIK4cAeQWeXh7gvuERsvV4MxZse30fh/K1OpTLHHEcjMmt9n0db67rF7m786q0edOfo6/9Zq4Xa8x8HE+k8RPFpP/ANftK3503w5AQEBAQEBAQEBAQEBAQEDC21oBqNPdQTgW1vXny31Iz8swlS3TaLezj3V6Z6rHqsUrYjMjKeYZSQR9RKbOhWd93nIpPfQ0M7qiDedmCqBzLMcKB8SRPJhbjmI7y692Ds1dNpqdOvKqtEz5lQAW+ZyfnNERqNOTkv12m3ur3v8AdgG7RpqkXL6ZjvYznwLMBjw54YVn0G8Z5aNwnhtqzn+t8SiY26NLzWUzpNdlcHpymS+LU7h9BxedFqdNvRZHcddva2z0pb/jrlvHrrJ8mPxnP9ZxI/5R+krwm98oQEBAQEBAQEBAQEBAQEBAQKh78ew4srO0KF/e1j/OFH26hw8T8Sjn5r+HjG0bX4cmp0onMqbNrD7j+z51GvFxXNOmHiEnl4pyKl+Ocv8Akkor3U5cmqTHu6RlrE8tXpktR67FDVurI6nkyMMMD6EEwOUO3HZezZ2qeh8lPepsP+sqPun8Q5EeY8iJTaNN+LJ1QgqzIS0Y5neoW93A1/51cfKk/q6SOH/yT9zT4huOHX/l+0rzmt8+QEBAQEBAQEBAQEBAQEBAQIntbq1q0WpsbBC1WcDyOVIA+pE9hfxqdeatfi5AxM7Zp0V3Amv/AMNYKMOL38TzLFU3T8N3A+RllJ3DLyadNo+5ZcmzECH7UdmdNr6fB1Kbw5qw4OjfeRuh/Q9QYe1tMTuHNnbPslZsvViuz26Wy1VmMB0zg5HRhkZHqDyImfLSdah1eHnr1xa3zTXZDbTaO5baseRB916zzU/px6ECc6MlqX6n2V+Jg5XHnDPlPeJ9p9JdAbC2zVqqhbUcjkyn3kbqrDof6zrY8kXruHwPM4eXiZZx5I+6fSY94SMmykBAQEBAQEBAQEBAQEBAQK179duGjRLQF/8AUEqW6KK91sfE/wBjPJ8pauHatcm59p19/k51lDUtv/J+2qV1V2nJ9m2vfH46zwx+V2/hE9xzq2nnLr1Yot7fuvmXuYQEDWO8bs0uv0NtWB4qg2UnqLVBIGfJhlT6NPJjcLMVtWhzLsrW4IRuXT0MwZse46ofUeG82cdvq7+X6N17Odq7dHYAjhfEZEYEbwK7wOQD15jP+IyPEi0XnXlpo+kd8U8SOr+vf2f3+Wvz06JpsDKGHIgEfAjM6T4t9wEBAQEBAQEBAQEBAQEBArLv/wBFv7OSzGfCvQn8Lhqz+rLJ11PaUZmY7wobX7NapUfIKWLvKeuMkEN65Ejk41q948mnFza27W7Sn+6vVtXtTSlACTZuEZHuOCjH1wGJ+Upikxba/JyaTjmsev8ALqeWsJAQEDlHtjsQ1bTv09ZUjxm3DnCgOd4An0DYPwkIxWtbUQ325WOtYvM/ztBa69g3tH2kI/lk/qYxR0wyZ+Xk5Vuu8+mo+EOt+y2o8TR6Z/vU1H+QTyFUeSUnr0gICAgICAgICAgICAgIED282T+1bP1VAGWapin+8T20/mUT2s93lvJzNr23tFp28g6/Rj/1my3fHDHXtkmG4f5P2wPF1lmrYexp1wvkbrAQMeeE3/4lmKWuHQ8JEBAQKP78+zLVWrtCoHccqluPs2ckb0DcviPWX47+ii9O+/dVO30yRZ0sGfzDnJZ49UcM+jqLu2P/AJVos/7Cv/hmZphskBAQEBAQEBAQEBAQEBAQEDlrt5of2YWU4wE1WpVR/wC2SHT+VlmqZ/2oZYj/AHZXl3QbE/Zdl0AjD2j9ofhg71uCufUJuD5TK1NzgICAgY20dDXfU9Nqh67FKMp6qf8A9ziJ0OY+1/Zt9I+o0j5bwcXVMft6duG98RyPqpmrfXjllmOjJE+6/u7Js7K0X+4rH0GJlamzwEBAQEBAQEBAQEBAQEBAQOeu+jQh9pJUDjxrkzjpv16erP8AKTLZn/biPiqiP9yZ+DoOtAoCgYAAAHkBwEqWvqAgICAgV73xbIV6KtUB7VL+G589Pf8Au3B9AxRvkZdhnVtKc1d12lO6izOytMvVA9TfirsdD/SVTGp0trO4226ePSAgICAgICAgICAgICAgQ3aLtNp9Gha1xvAZCD3ienwllcc27+iu+Wte3q5r29tZ7tcdY5zbY4dEAJKhcCpVHUgBfnKrTuexG5ju6m0N/iVpZgrvqrYIII3gDgg8QePKerHvAQEBAQNe7wK97Z2pUgkGvBwM4BIyfgOefSTx/wBUK8v9EtT7oNphKTRY2Ga2zGelvAkfnUqw9c+cZImLTt5imOmFmyC0gICAgICAgICAgICAgIGj7Z7tKNTqLbrNTqwLTlq1avc5KCo3kJVTjPDB4njJTaZjSHRG9ti7P9m9Lo03NPSqebnLWN+Oxss3zPDkJFPSWgICAgICAgUJtxDTtDU12L+zU72/WW9lPDGAHVuo4gcORO7zl1vtRv4M8RqdfFbvYfX236Ouy5WUne3C4w71A4rdhzBYcePHGD1lK+E9D0gICAgICAgICAgICAgICAgICAgICAged1CPjfVWwcjeAOD5jPWB6QEBAQEBA//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20" descr="data:image/jpeg;base64,/9j/4AAQSkZJRgABAQAAAQABAAD/2wCEAAkGBxMTEhUTExISFRIXGBUVFhYVFxIVFRcSFhcWFxUYFRcYHSggGBolGxYVITEhJSkrLi4vFx8zODMsNygxOisBCgoKDg0OGxAQGi0lICUtLy8tLy0tLS0tLS0tLS0tLS0tLS0tLS0tLS0tLy0tLS0tLS0tLS0tLS0tLS0tLy0tLf/AABEIAQAAxQMBEQACEQEDEQH/xAAcAAEAAgMBAQEAAAAAAAAAAAAABQcEBggDAgH/xABFEAACAgEBBQUFBQYBCgcAAAABAgADEQQFEiExQQYHE1FhIjJxgZFCUnKCoRQjkqKxwWIIJDNDU3OywtHhFSU0Y8PS8P/EABsBAQADAQEBAQAAAAAAAAAAAAACAwQFAQYH/8QANREBAAICAQIEAgkDBAMBAAAAAAECAxEEEiEFMUFRYYEGEyJxkaGxwdEy4fAUI3LxM0JiFf/aAAwDAQACEQMRAD8AvGAgICAgICAgICAgIHk+oQMFLqGPIEgE/ATzcPdPWevCAgICAgICAgICAgICAgICAgICAgICBibV1oppexuSgn4noB84exG50qjQdnmvdrrbrAzNvg/bB58GyeHljlOd0zM7mXZjHWI7t70m1raWVbjv04A8THtoehsx7yn72MjrnmNNcuv6mLLxo86fg2eaGIgICAgICAgICAgICAgICAgICAgICBXnfDtgaemsvnc9ogDm1uUCgflNk9iO0p47RW0TKqD3nXld2qtKcI+WJ8Rsjiu7kADqOIPylNcMR5tGTmWtGqxpHbL7b6ytxa732UFgtiOz2VspzvKpcncbAYjBHLyzJ2pFo1pTTPas726T7JbQF+lrcMHGN0MPtKPdb5rg/ORxTM17maIi/byTEsVEBAQEBAQEBAQEBAQEBAQEBAQEBApjvlP7dcmmrKqdNYA/illRmsrD49gFsbuOPqeUWtFar8fHtkntLUtjbIqr2nVXfXpLEdbAUqRmpRnVmGN/LMQ3sjPLIAxiUWyzPk0040Vtq3dv13YehkFRs1Q0uVPgCxQh3c7iu254pUZOAX4Z4Yj6yyX+lxzLbOzuz1pdUpG5WOaLwUKF3R/RZ5jiep7nmv1Wtfc2qaHMICAgICAgICAgICAgICAgICAgICBWfeIFo1ldqqN6xWLZ4guoVAfkoAkckbq18a+p1KP2BoKwwtVQHIAyAM48hnl8pm03xLb6lz5/Mk/15SaMyz9nPixfXh9eX64ntZ1KjPG8cp6XucQEBAQEBAQEBAQEBAQEBAQEBAQEDQe9vSg002A+0jMMdSrAZx9B9ZLW6ynjt02az2Y2pWVALDI6Z4zJLp1ncNrr2zUo4sPqI29mNs6i0vhgCB08z6zx5pJ7H7R0X22adLFN9QU2ICpOG6jB8xgjmMjPMZ0VncOblp0W1CYklZAQEBAQEBAQEBAQEBAQEBAQEDB2vtenTJv2uFHQc2Y+Sjr/AEk6UtedQuw4L5Z1SP4hR/brtbdq3dVX91vA1qfsgKAc4GDkgt88ZIAk8s48ddTbu118J5c5PsVi0ek94/WNfm1jRVqvtPXbY3l4q1qfmoYzl2zUifPfydbF4Fy5jvWI++38RKd0+3ra8fs+k0VR++5tvf5EheM8jPT4tP8A+Dyp9aR85n9oYu0tdr9RkXa1wh+xUoqXHl7JBI/FmP8AVR6VSj6N3tP283b4R++/2Y+xdCNK620s62rycNhhnmBjhj0xxlV+Re3rp0uN4Fw8Md69U+9u/wDaPviN/FY+xe8y1Bu6mvxR0evdR/zL7p+WPhLKcu0f1Rtz+X9Gcd53x7dPwnvHynz/AB2nNP3naQnDV6hPUqjAfwsT+kujl09Ylzr/AEZ5VY3W1Z+cx+sa/NtWy9rUahd6m1XHXB4j8Snip9CJfS9bxusuJyOJm41unLWYn/PKfKfkzZNnICAgICAgICAgICAgIHhrNWlSl7GCqOp/sOpkqUtedVhKtZtOoarqe26uG8Cs4GR4j4Cg+ijO988TZj4U+dpbcfDiZjqn5R/KstvbYe2wnLOx4ZPFj6AdB6CU8rPGOvTXtD6rh8alKx2089H2O1lyeL4e6vTfJUkeeMcPnifL5udWYteIm0R5zEbiPn669db16tdvE+Nhv0Tbc/BCNUVJBGCCR8wcESUWi3eHXx3reOqs7h61GShNkqJOIQ2ERo282aRSEcREkwzNHqWrcWVOyOOTKcH/ALj0PAyyJ1O4UZcdMtZpkjcT6SuDsR2qGsQq4C6hAN4Dky8g6+nmOh+InQwZuuNT5vgvF/Cp4V+qvek+Xw+E/t7tnl7jEBAQEBAQEBAQEBA8NZqkqQu5wo5yVKTeemEq1m06hTXaztidXb4NJyWIRPLJOPp1J9J08fTjjor5t9McUhmanShUFCuEqrQtba3JUUZd29f7mZ/E+dXhcfq1uZ7Vj1tM+Ufyv49orvJZot/bVmtXS7MoVN9hWt1gD32sxwGOeCLkk4IIA48OU+Yy8OclJz8+29Ruax2rGvzn/PNVk8RzZLar8v8Ar+U32s2ztrR6NfH1GlUMVqBqDG4nBJJyu4OCniPMYmHw+3C5V5wYuvpjc6mfs+f378/SeynJbJSNzrfv6q12JrbUuXcy5dlBrPEWZPJgeZ9eYnf5OLHbHPV21Hn7f57HD5ObDlicUzuZ/Fv+2NCKbML7rDI8x5j1nC4mectNz5w/SOLnnLTc+cPKppurK2X5c2J5aSGC1krS6nw1oPWe9MoTkjetvuq8iekW901sPazae5L095TxH3lPvKfiP7HpJ0vNZ6oU8vi05OG2K/lP5T6T8l/aPUrYiWIcq6hlPowyP6zr1mJjcPy/LjtjvNLecTqfk9p6gQEBAQEBAQEBAQKW79e1DI66WtuG7l8HqTy+mJoi31eP4z+jdhr0U6vWWg92jZ1u+32K7HGfveyn/MZLhT1ZfklPVKc7Q7dSyrVaYvuG0JuvxIzW+9uvjjutyyJg8XrN+Thyx3inVuP+Ua3Hxhq/005MfTWdSh+7LZy163xr3rRalYpvOntWN7Ixx44BY/ScbxvNN+N9XiiZ6p79p8vP+FOHg5qX3ev7/o23t6mm1tlSvqCEqBwK2TBZ8ZJJB44UfrOR4VOfiUtNcfe3vE+n4OpTwuORXqtM/L/pHbOq0Oj9qpC1mMbxyzfxHgvymnNPM5X2ck6j28o/Dzn5ujxvCK4p3WNfGfNga/aLWvvNw6ADkBNWHBGKvTV3cNK4q9MPOu+XxOl24l+32gieTOzyReu1W4pPXpLcdNy53N5UYaTPqgk1bZzma5xxp8tTm5Iv1TKW0WuzwaZ749O7xOd19rJNLMH0lOnYpddfdXtlbdKKCf3lOeHU1E5Uj0Gd35DznQ4t906fZ8V9I+HOLk/XRH2b/r6/y3aanzpAQEBAQEBAQEDR+8rtwmgr3FYG9hwA5gf2mjFWtY+sv5eke7VgxRP27eTm/bG1H1Fhsc5JlGbNOSdyvtbqlmdldV4dxxzdGQfHg3/LJ8PJ0ZPvhbijc6YmstJck88yjPEzO5XVvqXyLJm0vjJL6W4jkZ507TjPevlLKo2m465+MrtiiWvF4llr8UpRqg45YMommnaxcqMkbLbAJ7EJ2zRDFt1mJOKM2TmzWELrdWWPoJqx49PmObzJzW+EPGSZUjs5ckSjI7Hh9d2hsO7ymPb6qkeSZ2Vrnodbam3XXiD0PmGHUHqJKszWdwcjBjz45x5I3E/5+K+dhbTXU0V3LwDjJH3WHBl+RBE62O8XrFofmXM41uNntit6T+Mek/OGfJsxAQEBAQEBAjO0u110mlt1DcfDQkDlluSj5kiSpXqnSzFTrtFXJe2tq26q57rmLOxJ9B6DyEryXtaWub1ntuNMICVSsiIZWzWxbWf8afTIB/SSxTq8LMc6tH3pXtLohXYZt5OPUrMsalE6dMn0nNydlnHr1z38ktVo0Imaby7lOJhtXyeqbKXnIzlldXw3F5slaFXlIdW2uuCtI7PC5MycK749vCzTcD8JKLd1OTjTNJ+5reZ0dPidvRWldo0tpbcPfT3lTK7V218fPOK209pNoh+B4HzmS2KY8n0/F8Qpk7SldNb0Mpdek7Wj3Q7U/wBNpifK1B9FfH8h+Zm3h386/N8n9KOL/Rnj/jP6x+6ypufIkBAQEBAQECqf8ojWOuhorUkLZeN/1CKzKD88H8s9h5MqQrpGM8xJTTcKup7VbK8QHwwSwBO75gc8Smfispkms7hI9mux+p1FT6xdxdNRvM9jMud6sBigQZbe5cwBx5xSv2odCmeJmPfs/e3FwNxA6Tdy7fabeTPdrunfjOXkjaHHvqUrpb5mtV3uNn9ExU+RM9odvHbcPJpKHsvkCekVeqiQmV9YjTU7NKxuNSKWYvuIo4lixwoA8zkCdWluqsS/OeZj+pz3p7TP9nR3Zrut0tezjpdRWHutAe6xffW0e74b9AmSB0PHI9oiWaYPrJi24U5287BX7NcbzLZQ5xVYCoY9cNXneDAeWR6yuaS015FdfaQ+z9gamwjcqbj6GeTR7Tm1rPbbYLtmW0ACwDI54ZWx8QDkTDlxWjvMdn2PhniWDPEUpb7XtPaf7/KWzd22tKbQp8m30PwZDj+YLI8edZYaPHMcZOBf4an8J/ja951n5wQEBAQEBAQNT7z+zZ12z7alGbVxbV5+ImeA+ILL85KvsjaO23M2zTk7jcCOBB5ydfPUqr+8Nh2MxqvQ8uI+h5zzNXsjS22ybBR6KNuUD3BQLAOmDv8AEflOPyiUVs1Y51MT7K42vqvEcv58Zblt1Tt1M1uq22EszShXsyKrsSuatmPPMJPRa7Eovjdni87XaUpvBhkSmI07NclbRuHxvT3SUXh++JPOlP6yIWJ3L9iwXbady5JZ10ykcgCVa348Co+Z6jHTw11SH514nl+s5OSY95WN207S17P0r6h+JHs1pnBew+6o/uegBl0RtzbTpz0ddZqbm1erc2WtyB91F6Kg+yo8v6meTEyhMvzaHaW0DdRyo8hwjph4iW1bAb7Mc9JKaxMd0qZLUtFqTqY7xLa+7K3xto6UDPvFzjoEVmOfpj5znUxayRHtL7fl+J1y8CZ9bVjt8Z83R03vjCAgICAgICAgUn3xdgTWzbS0i8Pe1NYH1tUeX3h8/OTid/ermuleJqg9e8OfT4y3cWrpRMal77N7XNXbd4tZsrv0z6W0LgNukYVxngSp6dRM3TqWiktQQ8JDenRrPZ9iQWQ/RPEoe9KyFpa8VZlJ6RiJRbTs8abVZNzGQhuteYZGzNA+otrpT37GVB5DJxk+g5/KSrG50q5Ob6vDOSfSHTei09el06Vghaqawu8xAARFxlj8BkmdOI9H5/a25mZc79vu07bU1m8pP7JTlaQeG996wjzbp6Aesn8IUTPq1/XawKN0SyeyERtg1Ae83L1laUsWxnvsWupWdmIVFUZZmPAACRmVla6dOd23YirZ2nTKA6t0HjWZ3iCeJrQ9EB8ueMnMjqFs3mYiJ8objPUSAgICAgICAgfjKCCCAQeBB5EesChO8Tuzu0jvqdAhs0rZZ6V4vSeZKL9qv4cR5YGZOJQtVX+y9GrJvtx3pOsR6qrTMdoeV2hqHRvt8Qw5qeHAg9MTFkt02mHTw7tWJ+5ivpMdf0lf1jVWj20mzwxxvgflJ/vIWy69FlMcb7yladijh+8znj7p/uZlvyvh+bq8fjxPqmNHsLOP3n8v/eZbcyN+X5urSIrDJ2p2WNY3muGN0scIeAAz5yc8npmI15/FCMkZImfKIa/sTSm796dR4KqeGCyuB5gqc558p26Y4p6PiOZ4hl5N53M9PpG+yc2pdpjXu2arX6hRx3Huc1kjllWY9ZPuxbatq9eOSDdHQCWx2hDW0bZYBxbn0E8mUohLdnOyeu2kwGnpY15wbGylK+eXPM+gyfSRTiNL+7u+7SjZo8Rj42rIwbSMKgPNal6DoWPE+g4Tx7pvUPSAgICAgICAgICAgVX257rN9n1OzyFtJLtpmIFTseZrb/VsTxwfZJ+7JRbSFqRKkNqU36Nzp9TUUuX2iCykgOMjO7keR5yi+Pqne2nHl6I1piNtBT0P6Sv6ifdoryqx6SyNDtOtXDMHKjmFxn9TIzgtKX+rp8U0vaajcVRXaCueOExj+KZb8HJMdpj/AD5N/H8Vw0tuYn8v5Sek7WUrj93d8gn/ANpknwvNM73H5/w2z43x5jyt+Efy+O1Pbqu1GWuq1Sy7gL7gwMYPJj0mmvh1pyxe0xqGS3i+OuG1KxO537evzQy69G0CD2RbXZuqFABKEZLN5nOOJnfi0TjfKzWYyI/S2b2QTwlScszYXZnV65yujoexQcG04WpeWcu2BnjnA4+k8mU4r7re7H9ydFRFuvf9os4HwlytIP8AiPBrP0HmDIpaWvRSqKERVVFACqoCqAOQAHACHr0gICAgICAgICAgICAgIHMffZSDtW9geJ8MH8taCLRrTdbjR9TW8ec/yrwiGHyfoh49a2h7Cd2Zpy4zwA/r8BMubPGPt6ux4d4Vk5X2pnpr7+s/dH7/AKsTbSYcDyHP4xhyTeNyt8R4mLj5Ix0j0857zP8AnwfXZnY1ms1NelqatXtyA1hYKN1S54qCc4U9JqrZxsuPvtdfZ7uN01ZDau+zUEHO4o8Ko+jYJZvkVhVpamj0qVItdSKlajCogCqo8gBwEPXtAQEBAQEBAQEBAQEBAQEBA5R7yNb4u0NQ45GxgPgDgfoBPMs99OzmjprWntENVsrz8ZXW2mPLi6o3Hm8JawvSlcn0kbTqF2DHF7d/JObO1eCJgy431PA5XTMQz9pbPFmCDg+fSU4s007OnzfD6crVt6n3eWzNnX6e2vUVFWep1sUZIJKnOMeuMfOaK8um3Iy/R/PFZ1MT+v8AnzdV7K163013J7liq4zzAYZwfIjkfhN0TExuHy96Wpaa2jUwyp6iQEBAQEBAQEBAQEBAQEBAxtp6nwqbLD9hHf8AhUn+09jzWYq9d4r7zDjvX3F7GY8ySZVedzMupyLdWSXjK1b4NYJkotMKpxVvPk23YfYS3U6DUauk7zUOAasZLoF3nKn7wBB3evHrjKN27vckUwTFY9WsUPgyu0dmnDfVttm0Vm8nwnPyRqX1/EyddGfpbOkq8pdKk7hb3dLtIvTZQT/omDL+CzJx/EG+s6XCvus19nxf0m40UzVzR/7Rqfvj+2m+za+ZICAgICAgICAgICAgICAgQHb5yNnasj/Y2fTd4/pG9d2jiTrNWfi5LY8ZTLXM7tMki9fVQnllmOO7pPuR0m5stG/2tltn0Ph//HLcUfZY+dO8uvaP7qX70uzv7DtG1EGKbP39WOQRycqPIK4cAeQWeXh7gvuERsvV4MxZse30fh/K1OpTLHHEcjMmt9n0db67rF7m786q0edOfo6/9Zq4Xa8x8HE+k8RPFpP/ANftK3503w5AQEBAQEBAQEBAQEBAQEDC21oBqNPdQTgW1vXny31Iz8swlS3TaLezj3V6Z6rHqsUrYjMjKeYZSQR9RKbOhWd93nIpPfQ0M7qiDedmCqBzLMcKB8SRPJhbjmI7y692Ds1dNpqdOvKqtEz5lQAW+ZyfnNERqNOTkv12m3ur3v8AdgG7RpqkXL6ZjvYznwLMBjw54YVn0G8Z5aNwnhtqzn+t8SiY26NLzWUzpNdlcHpymS+LU7h9BxedFqdNvRZHcddva2z0pb/jrlvHrrJ8mPxnP9ZxI/5R+krwm98oQEBAQEBAQEBAQEBAQEBAQKh78ew4srO0KF/e1j/OFH26hw8T8Sjn5r+HjG0bX4cmp0onMqbNrD7j+z51GvFxXNOmHiEnl4pyKl+Ocv8Akkor3U5cmqTHu6RlrE8tXpktR67FDVurI6nkyMMMD6EEwOUO3HZezZ2qeh8lPepsP+sqPun8Q5EeY8iJTaNN+LJ1QgqzIS0Y5neoW93A1/51cfKk/q6SOH/yT9zT4huOHX/l+0rzmt8+QEBAQEBAQEBAQEBAQEBAQIntbq1q0WpsbBC1WcDyOVIA+pE9hfxqdeatfi5AxM7Zp0V3Amv/AMNYKMOL38TzLFU3T8N3A+RllJ3DLyadNo+5ZcmzECH7UdmdNr6fB1Kbw5qw4OjfeRuh/Q9QYe1tMTuHNnbPslZsvViuz26Wy1VmMB0zg5HRhkZHqDyImfLSdah1eHnr1xa3zTXZDbTaO5baseRB916zzU/px6ECc6MlqX6n2V+Jg5XHnDPlPeJ9p9JdAbC2zVqqhbUcjkyn3kbqrDof6zrY8kXruHwPM4eXiZZx5I+6fSY94SMmykBAQEBAQEBAQEBAQEBAQK179duGjRLQF/8AUEqW6KK91sfE/wBjPJ8pauHatcm59p19/k51lDUtv/J+2qV1V2nJ9m2vfH46zwx+V2/hE9xzq2nnLr1Yot7fuvmXuYQEDWO8bs0uv0NtWB4qg2UnqLVBIGfJhlT6NPJjcLMVtWhzLsrW4IRuXT0MwZse46ofUeG82cdvq7+X6N17Odq7dHYAjhfEZEYEbwK7wOQD15jP+IyPEi0XnXlpo+kd8U8SOr+vf2f3+Wvz06JpsDKGHIgEfAjM6T4t9wEBAQEBAQEBAQEBAQEBArLv/wBFv7OSzGfCvQn8Lhqz+rLJ11PaUZmY7wobX7NapUfIKWLvKeuMkEN65Ejk41q948mnFza27W7Sn+6vVtXtTSlACTZuEZHuOCjH1wGJ+Upikxba/JyaTjmsev8ALqeWsJAQEDlHtjsQ1bTv09ZUjxm3DnCgOd4An0DYPwkIxWtbUQ325WOtYvM/ztBa69g3tH2kI/lk/qYxR0wyZ+Xk5Vuu8+mo+EOt+y2o8TR6Z/vU1H+QTyFUeSUnr0gICAgICAgICAgICAgIED282T+1bP1VAGWapin+8T20/mUT2s93lvJzNr23tFp28g6/Rj/1my3fHDHXtkmG4f5P2wPF1lmrYexp1wvkbrAQMeeE3/4lmKWuHQ8JEBAQKP78+zLVWrtCoHccqluPs2ckb0DcviPWX47+ii9O+/dVO30yRZ0sGfzDnJZ49UcM+jqLu2P/AJVos/7Cv/hmZphskBAQEBAQEBAQEBAQEBAQEDlrt5of2YWU4wE1WpVR/wC2SHT+VlmqZ/2oZYj/AHZXl3QbE/Zdl0AjD2j9ofhg71uCufUJuD5TK1NzgICAgY20dDXfU9Nqh67FKMp6qf8A9ziJ0OY+1/Zt9I+o0j5bwcXVMft6duG98RyPqpmrfXjllmOjJE+6/u7Js7K0X+4rH0GJlamzwEBAQEBAQEBAQEBAQEBAQOeu+jQh9pJUDjxrkzjpv16erP8AKTLZn/biPiqiP9yZ+DoOtAoCgYAAAHkBwEqWvqAgICAgV73xbIV6KtUB7VL+G589Pf8Au3B9AxRvkZdhnVtKc1d12lO6izOytMvVA9TfirsdD/SVTGp0trO4226ePSAgICAgICAgICAgICAgQ3aLtNp9Gha1xvAZCD3ienwllcc27+iu+Wte3q5r29tZ7tcdY5zbY4dEAJKhcCpVHUgBfnKrTuexG5ju6m0N/iVpZgrvqrYIII3gDgg8QePKerHvAQEBAQNe7wK97Z2pUgkGvBwM4BIyfgOefSTx/wBUK8v9EtT7oNphKTRY2Ga2zGelvAkfnUqw9c+cZImLTt5imOmFmyC0gICAgICAgICAgICAgIGj7Z7tKNTqLbrNTqwLTlq1avc5KCo3kJVTjPDB4njJTaZjSHRG9ti7P9m9Lo03NPSqebnLWN+Oxss3zPDkJFPSWgICAgICAgUJtxDTtDU12L+zU72/WW9lPDGAHVuo4gcORO7zl1vtRv4M8RqdfFbvYfX236Ouy5WUne3C4w71A4rdhzBYcePHGD1lK+E9D0gICAgICAgICAgICAgICAgICAgICAged1CPjfVWwcjeAOD5jPWB6QEBAQEBA//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22" descr="data:image/jpeg;base64,/9j/4AAQSkZJRgABAQAAAQABAAD/2wCEAAkGBxMTEhUTExISFRIXGBUVFhYVFxIVFRcSFhcWFxUYFRcYHSggGBolGxYVITEhJSkrLi4vFx8zODMsNygxOisBCgoKDg0OGxAQGi0lICUtLy8tLy0tLS0tLS0tLS0tLS0tLS0tLS0tLS0tLy0tLS0tLS0tLS0tLS0tLS0tLy0tLf/AABEIAQAAxQMBEQACEQEDEQH/xAAcAAEAAgMBAQEAAAAAAAAAAAAABQcEBggDAgH/xABFEAACAgEBBQUFBQYBCgcAAAABAgADEQQFEiExQQYHE1FhIjJxgZFCUnKCoRQjkqKxwWIIJDNDU3OywtHhFSU0Y8PS8P/EABsBAQADAQEBAQAAAAAAAAAAAAACAwQFAQYH/8QANREBAAICAQIEAgkDBAMBAAAAAAECAxEEEiEFMUFRYYEGEyJxkaGxwdEy4fAUI3LxM0JiFf/aAAwDAQACEQMRAD8AvGAgICAgICAgICAgIHk+oQMFLqGPIEgE/ATzcPdPWevCAgICAgICAgICAgICAgICAgICAgICBibV1oppexuSgn4noB84exG50qjQdnmvdrrbrAzNvg/bB58GyeHljlOd0zM7mXZjHWI7t70m1raWVbjv04A8THtoehsx7yn72MjrnmNNcuv6mLLxo86fg2eaGIgICAgICAgICAgICAgICAgICAgICBXnfDtgaemsvnc9ogDm1uUCgflNk9iO0p47RW0TKqD3nXld2qtKcI+WJ8Rsjiu7kADqOIPylNcMR5tGTmWtGqxpHbL7b6ytxa732UFgtiOz2VspzvKpcncbAYjBHLyzJ2pFo1pTTPas726T7JbQF+lrcMHGN0MPtKPdb5rg/ORxTM17maIi/byTEsVEBAQEBAQEBAQEBAQEBAQEBAQEBApjvlP7dcmmrKqdNYA/illRmsrD49gFsbuOPqeUWtFar8fHtkntLUtjbIqr2nVXfXpLEdbAUqRmpRnVmGN/LMQ3sjPLIAxiUWyzPk0040Vtq3dv13YehkFRs1Q0uVPgCxQh3c7iu254pUZOAX4Z4Yj6yyX+lxzLbOzuz1pdUpG5WOaLwUKF3R/RZ5jiep7nmv1Wtfc2qaHMICAgICAgICAgICAgICAgICAgICBWfeIFo1ldqqN6xWLZ4guoVAfkoAkckbq18a+p1KP2BoKwwtVQHIAyAM48hnl8pm03xLb6lz5/Mk/15SaMyz9nPixfXh9eX64ntZ1KjPG8cp6XucQEBAQEBAQEBAQEBAQEBAQEBAQEDQe9vSg002A+0jMMdSrAZx9B9ZLW6ynjt02az2Y2pWVALDI6Z4zJLp1ncNrr2zUo4sPqI29mNs6i0vhgCB08z6zx5pJ7H7R0X22adLFN9QU2ICpOG6jB8xgjmMjPMZ0VncOblp0W1CYklZAQEBAQEBAQEBAQEBAQEBAQEDB2vtenTJv2uFHQc2Y+Sjr/AEk6UtedQuw4L5Z1SP4hR/brtbdq3dVX91vA1qfsgKAc4GDkgt88ZIAk8s48ddTbu118J5c5PsVi0ek94/WNfm1jRVqvtPXbY3l4q1qfmoYzl2zUifPfydbF4Fy5jvWI++38RKd0+3ra8fs+k0VR++5tvf5EheM8jPT4tP8A+Dyp9aR85n9oYu0tdr9RkXa1wh+xUoqXHl7JBI/FmP8AVR6VSj6N3tP283b4R++/2Y+xdCNK620s62rycNhhnmBjhj0xxlV+Re3rp0uN4Fw8Md69U+9u/wDaPviN/FY+xe8y1Bu6mvxR0evdR/zL7p+WPhLKcu0f1Rtz+X9Gcd53x7dPwnvHynz/AB2nNP3naQnDV6hPUqjAfwsT+kujl09Ylzr/AEZ5VY3W1Z+cx+sa/NtWy9rUahd6m1XHXB4j8Snip9CJfS9bxusuJyOJm41unLWYn/PKfKfkzZNnICAgICAgICAgICAgIHhrNWlSl7GCqOp/sOpkqUtedVhKtZtOoarqe26uG8Cs4GR4j4Cg+ijO988TZj4U+dpbcfDiZjqn5R/KstvbYe2wnLOx4ZPFj6AdB6CU8rPGOvTXtD6rh8alKx2089H2O1lyeL4e6vTfJUkeeMcPnifL5udWYteIm0R5zEbiPn669db16tdvE+Nhv0Tbc/BCNUVJBGCCR8wcESUWi3eHXx3reOqs7h61GShNkqJOIQ2ERo282aRSEcREkwzNHqWrcWVOyOOTKcH/ALj0PAyyJ1O4UZcdMtZpkjcT6SuDsR2qGsQq4C6hAN4Dky8g6+nmOh+InQwZuuNT5vgvF/Cp4V+qvek+Xw+E/t7tnl7jEBAQEBAQEBAQEBA8NZqkqQu5wo5yVKTeemEq1m06hTXaztidXb4NJyWIRPLJOPp1J9J08fTjjor5t9McUhmanShUFCuEqrQtba3JUUZd29f7mZ/E+dXhcfq1uZ7Vj1tM+Ufyv49orvJZot/bVmtXS7MoVN9hWt1gD32sxwGOeCLkk4IIA48OU+Yy8OclJz8+29Ruax2rGvzn/PNVk8RzZLar8v8Ar+U32s2ztrR6NfH1GlUMVqBqDG4nBJJyu4OCniPMYmHw+3C5V5wYuvpjc6mfs+f378/SeynJbJSNzrfv6q12JrbUuXcy5dlBrPEWZPJgeZ9eYnf5OLHbHPV21Hn7f57HD5ObDlicUzuZ/Fv+2NCKbML7rDI8x5j1nC4mectNz5w/SOLnnLTc+cPKppurK2X5c2J5aSGC1krS6nw1oPWe9MoTkjetvuq8iekW901sPazae5L095TxH3lPvKfiP7HpJ0vNZ6oU8vi05OG2K/lP5T6T8l/aPUrYiWIcq6hlPowyP6zr1mJjcPy/LjtjvNLecTqfk9p6gQEBAQEBAQEBAQKW79e1DI66WtuG7l8HqTy+mJoi31eP4z+jdhr0U6vWWg92jZ1u+32K7HGfveyn/MZLhT1ZfklPVKc7Q7dSyrVaYvuG0JuvxIzW+9uvjjutyyJg8XrN+Thyx3inVuP+Ua3Hxhq/005MfTWdSh+7LZy163xr3rRalYpvOntWN7Ixx44BY/ScbxvNN+N9XiiZ6p79p8vP+FOHg5qX3ev7/o23t6mm1tlSvqCEqBwK2TBZ8ZJJB44UfrOR4VOfiUtNcfe3vE+n4OpTwuORXqtM/L/pHbOq0Oj9qpC1mMbxyzfxHgvymnNPM5X2ck6j28o/Dzn5ujxvCK4p3WNfGfNga/aLWvvNw6ADkBNWHBGKvTV3cNK4q9MPOu+XxOl24l+32gieTOzyReu1W4pPXpLcdNy53N5UYaTPqgk1bZzma5xxp8tTm5Iv1TKW0WuzwaZ749O7xOd19rJNLMH0lOnYpddfdXtlbdKKCf3lOeHU1E5Uj0Gd35DznQ4t906fZ8V9I+HOLk/XRH2b/r6/y3aanzpAQEBAQEBAQEDR+8rtwmgr3FYG9hwA5gf2mjFWtY+sv5eke7VgxRP27eTm/bG1H1Fhsc5JlGbNOSdyvtbqlmdldV4dxxzdGQfHg3/LJ8PJ0ZPvhbijc6YmstJck88yjPEzO5XVvqXyLJm0vjJL6W4jkZ507TjPevlLKo2m465+MrtiiWvF4llr8UpRqg45YMommnaxcqMkbLbAJ7EJ2zRDFt1mJOKM2TmzWELrdWWPoJqx49PmObzJzW+EPGSZUjs5ckSjI7Hh9d2hsO7ymPb6qkeSZ2Vrnodbam3XXiD0PmGHUHqJKszWdwcjBjz45x5I3E/5+K+dhbTXU0V3LwDjJH3WHBl+RBE62O8XrFofmXM41uNntit6T+Mek/OGfJsxAQEBAQEBAjO0u110mlt1DcfDQkDlluSj5kiSpXqnSzFTrtFXJe2tq26q57rmLOxJ9B6DyEryXtaWub1ntuNMICVSsiIZWzWxbWf8afTIB/SSxTq8LMc6tH3pXtLohXYZt5OPUrMsalE6dMn0nNydlnHr1z38ktVo0Imaby7lOJhtXyeqbKXnIzlldXw3F5slaFXlIdW2uuCtI7PC5MycK749vCzTcD8JKLd1OTjTNJ+5reZ0dPidvRWldo0tpbcPfT3lTK7V218fPOK209pNoh+B4HzmS2KY8n0/F8Qpk7SldNb0Mpdek7Wj3Q7U/wBNpifK1B9FfH8h+Zm3h386/N8n9KOL/Rnj/jP6x+6ypufIkBAQEBAQECqf8ojWOuhorUkLZeN/1CKzKD88H8s9h5MqQrpGM8xJTTcKup7VbK8QHwwSwBO75gc8Smfispkms7hI9mux+p1FT6xdxdNRvM9jMud6sBigQZbe5cwBx5xSv2odCmeJmPfs/e3FwNxA6Tdy7fabeTPdrunfjOXkjaHHvqUrpb5mtV3uNn9ExU+RM9odvHbcPJpKHsvkCekVeqiQmV9YjTU7NKxuNSKWYvuIo4lixwoA8zkCdWluqsS/OeZj+pz3p7TP9nR3Zrut0tezjpdRWHutAe6xffW0e74b9AmSB0PHI9oiWaYPrJi24U5287BX7NcbzLZQ5xVYCoY9cNXneDAeWR6yuaS015FdfaQ+z9gamwjcqbj6GeTR7Tm1rPbbYLtmW0ACwDI54ZWx8QDkTDlxWjvMdn2PhniWDPEUpb7XtPaf7/KWzd22tKbQp8m30PwZDj+YLI8edZYaPHMcZOBf4an8J/ja951n5wQEBAQEBAQNT7z+zZ12z7alGbVxbV5+ImeA+ILL85KvsjaO23M2zTk7jcCOBB5ydfPUqr+8Nh2MxqvQ8uI+h5zzNXsjS22ybBR6KNuUD3BQLAOmDv8AEflOPyiUVs1Y51MT7K42vqvEcv58Zblt1Tt1M1uq22EszShXsyKrsSuatmPPMJPRa7Eovjdni87XaUpvBhkSmI07NclbRuHxvT3SUXh++JPOlP6yIWJ3L9iwXbady5JZ10ykcgCVa348Co+Z6jHTw11SH514nl+s5OSY95WN207S17P0r6h+JHs1pnBew+6o/uegBl0RtzbTpz0ddZqbm1erc2WtyB91F6Kg+yo8v6meTEyhMvzaHaW0DdRyo8hwjph4iW1bAb7Mc9JKaxMd0qZLUtFqTqY7xLa+7K3xto6UDPvFzjoEVmOfpj5znUxayRHtL7fl+J1y8CZ9bVjt8Z83R03vjCAgICAgICAgUn3xdgTWzbS0i8Pe1NYH1tUeX3h8/OTid/ermuleJqg9e8OfT4y3cWrpRMal77N7XNXbd4tZsrv0z6W0LgNukYVxngSp6dRM3TqWiktQQ8JDenRrPZ9iQWQ/RPEoe9KyFpa8VZlJ6RiJRbTs8abVZNzGQhuteYZGzNA+otrpT37GVB5DJxk+g5/KSrG50q5Ob6vDOSfSHTei09el06Vghaqawu8xAARFxlj8BkmdOI9H5/a25mZc79vu07bU1m8pP7JTlaQeG996wjzbp6Aesn8IUTPq1/XawKN0SyeyERtg1Ae83L1laUsWxnvsWupWdmIVFUZZmPAACRmVla6dOd23YirZ2nTKA6t0HjWZ3iCeJrQ9EB8ueMnMjqFs3mYiJ8objPUSAgICAgICAgfjKCCCAQeBB5EesChO8Tuzu0jvqdAhs0rZZ6V4vSeZKL9qv4cR5YGZOJQtVX+y9GrJvtx3pOsR6qrTMdoeV2hqHRvt8Qw5qeHAg9MTFkt02mHTw7tWJ+5ivpMdf0lf1jVWj20mzwxxvgflJ/vIWy69FlMcb7yladijh+8znj7p/uZlvyvh+bq8fjxPqmNHsLOP3n8v/eZbcyN+X5urSIrDJ2p2WNY3muGN0scIeAAz5yc8npmI15/FCMkZImfKIa/sTSm796dR4KqeGCyuB5gqc558p26Y4p6PiOZ4hl5N53M9PpG+yc2pdpjXu2arX6hRx3Huc1kjllWY9ZPuxbatq9eOSDdHQCWx2hDW0bZYBxbn0E8mUohLdnOyeu2kwGnpY15wbGylK+eXPM+gyfSRTiNL+7u+7SjZo8Rj42rIwbSMKgPNal6DoWPE+g4Tx7pvUPSAgICAgICAgICAgVX257rN9n1OzyFtJLtpmIFTseZrb/VsTxwfZJ+7JRbSFqRKkNqU36Nzp9TUUuX2iCykgOMjO7keR5yi+Pqne2nHl6I1piNtBT0P6Sv6ifdoryqx6SyNDtOtXDMHKjmFxn9TIzgtKX+rp8U0vaajcVRXaCueOExj+KZb8HJMdpj/AD5N/H8Vw0tuYn8v5Sek7WUrj93d8gn/ANpknwvNM73H5/w2z43x5jyt+Efy+O1Pbqu1GWuq1Sy7gL7gwMYPJj0mmvh1pyxe0xqGS3i+OuG1KxO537evzQy69G0CD2RbXZuqFABKEZLN5nOOJnfi0TjfKzWYyI/S2b2QTwlScszYXZnV65yujoexQcG04WpeWcu2BnjnA4+k8mU4r7re7H9ydFRFuvf9os4HwlytIP8AiPBrP0HmDIpaWvRSqKERVVFACqoCqAOQAHACHr0gICAgICAgICAgICAgIHMffZSDtW9geJ8MH8taCLRrTdbjR9TW8ec/yrwiGHyfoh49a2h7Cd2Zpy4zwA/r8BMubPGPt6ux4d4Vk5X2pnpr7+s/dH7/AKsTbSYcDyHP4xhyTeNyt8R4mLj5Ix0j0857zP8AnwfXZnY1ms1NelqatXtyA1hYKN1S54qCc4U9JqrZxsuPvtdfZ7uN01ZDau+zUEHO4o8Ko+jYJZvkVhVpamj0qVItdSKlajCogCqo8gBwEPXtAQEBAQEBAQEBAQEBAQEBA5R7yNb4u0NQ45GxgPgDgfoBPMs99OzmjprWntENVsrz8ZXW2mPLi6o3Hm8JawvSlcn0kbTqF2DHF7d/JObO1eCJgy431PA5XTMQz9pbPFmCDg+fSU4s007OnzfD6crVt6n3eWzNnX6e2vUVFWep1sUZIJKnOMeuMfOaK8um3Iy/R/PFZ1MT+v8AnzdV7K163013J7liq4zzAYZwfIjkfhN0TExuHy96Wpaa2jUwyp6iQEBAQEBAQEBAQEBAQEBAxtp6nwqbLD9hHf8AhUn+09jzWYq9d4r7zDjvX3F7GY8ySZVedzMupyLdWSXjK1b4NYJkotMKpxVvPk23YfYS3U6DUauk7zUOAasZLoF3nKn7wBB3evHrjKN27vckUwTFY9WsUPgyu0dmnDfVttm0Vm8nwnPyRqX1/EyddGfpbOkq8pdKk7hb3dLtIvTZQT/omDL+CzJx/EG+s6XCvus19nxf0m40UzVzR/7Rqfvj+2m+za+ZICAgICAgICAgICAgICAgQHb5yNnasj/Y2fTd4/pG9d2jiTrNWfi5LY8ZTLXM7tMki9fVQnllmOO7pPuR0m5stG/2tltn0Ph//HLcUfZY+dO8uvaP7qX70uzv7DtG1EGKbP39WOQRycqPIK4cAeQWeXh7gvuERsvV4MxZse30fh/K1OpTLHHEcjMmt9n0db67rF7m786q0edOfo6/9Zq4Xa8x8HE+k8RPFpP/ANftK3503w5AQEBAQEBAQEBAQEBAQEDC21oBqNPdQTgW1vXny31Iz8swlS3TaLezj3V6Z6rHqsUrYjMjKeYZSQR9RKbOhWd93nIpPfQ0M7qiDedmCqBzLMcKB8SRPJhbjmI7y692Ds1dNpqdOvKqtEz5lQAW+ZyfnNERqNOTkv12m3ur3v8AdgG7RpqkXL6ZjvYznwLMBjw54YVn0G8Z5aNwnhtqzn+t8SiY26NLzWUzpNdlcHpymS+LU7h9BxedFqdNvRZHcddva2z0pb/jrlvHrrJ8mPxnP9ZxI/5R+krwm98oQEBAQEBAQEBAQEBAQEBAQKh78ew4srO0KF/e1j/OFH26hw8T8Sjn5r+HjG0bX4cmp0onMqbNrD7j+z51GvFxXNOmHiEnl4pyKl+Ocv8Akkor3U5cmqTHu6RlrE8tXpktR67FDVurI6nkyMMMD6EEwOUO3HZezZ2qeh8lPepsP+sqPun8Q5EeY8iJTaNN+LJ1QgqzIS0Y5neoW93A1/51cfKk/q6SOH/yT9zT4huOHX/l+0rzmt8+QEBAQEBAQEBAQEBAQEBAQIntbq1q0WpsbBC1WcDyOVIA+pE9hfxqdeatfi5AxM7Zp0V3Amv/AMNYKMOL38TzLFU3T8N3A+RllJ3DLyadNo+5ZcmzECH7UdmdNr6fB1Kbw5qw4OjfeRuh/Q9QYe1tMTuHNnbPslZsvViuz26Wy1VmMB0zg5HRhkZHqDyImfLSdah1eHnr1xa3zTXZDbTaO5baseRB916zzU/px6ECc6MlqX6n2V+Jg5XHnDPlPeJ9p9JdAbC2zVqqhbUcjkyn3kbqrDof6zrY8kXruHwPM4eXiZZx5I+6fSY94SMmykBAQEBAQEBAQEBAQEBAQK179duGjRLQF/8AUEqW6KK91sfE/wBjPJ8pauHatcm59p19/k51lDUtv/J+2qV1V2nJ9m2vfH46zwx+V2/hE9xzq2nnLr1Yot7fuvmXuYQEDWO8bs0uv0NtWB4qg2UnqLVBIGfJhlT6NPJjcLMVtWhzLsrW4IRuXT0MwZse46ofUeG82cdvq7+X6N17Odq7dHYAjhfEZEYEbwK7wOQD15jP+IyPEi0XnXlpo+kd8U8SOr+vf2f3+Wvz06JpsDKGHIgEfAjM6T4t9wEBAQEBAQEBAQEBAQEBArLv/wBFv7OSzGfCvQn8Lhqz+rLJ11PaUZmY7wobX7NapUfIKWLvKeuMkEN65Ejk41q948mnFza27W7Sn+6vVtXtTSlACTZuEZHuOCjH1wGJ+Upikxba/JyaTjmsev8ALqeWsJAQEDlHtjsQ1bTv09ZUjxm3DnCgOd4An0DYPwkIxWtbUQ325WOtYvM/ztBa69g3tH2kI/lk/qYxR0wyZ+Xk5Vuu8+mo+EOt+y2o8TR6Z/vU1H+QTyFUeSUnr0gICAgICAgICAgICAgIED282T+1bP1VAGWapin+8T20/mUT2s93lvJzNr23tFp28g6/Rj/1my3fHDHXtkmG4f5P2wPF1lmrYexp1wvkbrAQMeeE3/4lmKWuHQ8JEBAQKP78+zLVWrtCoHccqluPs2ckb0DcviPWX47+ii9O+/dVO30yRZ0sGfzDnJZ49UcM+jqLu2P/AJVos/7Cv/hmZphskBAQEBAQEBAQEBAQEBAQEDlrt5of2YWU4wE1WpVR/wC2SHT+VlmqZ/2oZYj/AHZXl3QbE/Zdl0AjD2j9ofhg71uCufUJuD5TK1NzgICAgY20dDXfU9Nqh67FKMp6qf8A9ziJ0OY+1/Zt9I+o0j5bwcXVMft6duG98RyPqpmrfXjllmOjJE+6/u7Js7K0X+4rH0GJlamzwEBAQEBAQEBAQEBAQEBAQOeu+jQh9pJUDjxrkzjpv16erP8AKTLZn/biPiqiP9yZ+DoOtAoCgYAAAHkBwEqWvqAgICAgV73xbIV6KtUB7VL+G589Pf8Au3B9AxRvkZdhnVtKc1d12lO6izOytMvVA9TfirsdD/SVTGp0trO4226ePSAgICAgICAgICAgICAgQ3aLtNp9Gha1xvAZCD3ienwllcc27+iu+Wte3q5r29tZ7tcdY5zbY4dEAJKhcCpVHUgBfnKrTuexG5ju6m0N/iVpZgrvqrYIII3gDgg8QePKerHvAQEBAQNe7wK97Z2pUgkGvBwM4BIyfgOefSTx/wBUK8v9EtT7oNphKTRY2Ga2zGelvAkfnUqw9c+cZImLTt5imOmFmyC0gICAgICAgICAgICAgIGj7Z7tKNTqLbrNTqwLTlq1avc5KCo3kJVTjPDB4njJTaZjSHRG9ti7P9m9Lo03NPSqebnLWN+Oxss3zPDkJFPSWgICAgICAgUJtxDTtDU12L+zU72/WW9lPDGAHVuo4gcORO7zl1vtRv4M8RqdfFbvYfX236Ouy5WUne3C4w71A4rdhzBYcePHGD1lK+E9D0gICAgICAgICAgICAgICAgICAgICAged1CPjfVWwcjeAOD5jPWB6QEBAQEBA//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24" descr="data:image/jpeg;base64,/9j/4AAQSkZJRgABAQAAAQABAAD/2wCEAAkGBxMTEhUTExISFRIXGBUVFhYVFxIVFRcSFhcWFxUYFRcYHSggGBolGxYVITEhJSkrLi4vFx8zODMsNygxOisBCgoKDg0OGxAQGi0lICUtLy8tLy0tLS0tLS0tLS0tLS0tLS0tLS0tLS0tLy0tLS0tLS0tLS0tLS0tLS0tLy0tLf/AABEIAQAAxQMBEQACEQEDEQH/xAAcAAEAAgMBAQEAAAAAAAAAAAAABQcEBggDAgH/xABFEAACAgEBBQUFBQYBCgcAAAABAgADEQQFEiExQQYHE1FhIjJxgZFCUnKCoRQjkqKxwWIIJDNDU3OywtHhFSU0Y8PS8P/EABsBAQADAQEBAQAAAAAAAAAAAAACAwQFAQYH/8QANREBAAICAQIEAgkDBAMBAAAAAAECAxEEEiEFMUFRYYEGEyJxkaGxwdEy4fAUI3LxM0JiFf/aAAwDAQACEQMRAD8AvGAgICAgICAgICAgIHk+oQMFLqGPIEgE/ATzcPdPWevCAgICAgICAgICAgICAgICAgICAgICBibV1oppexuSgn4noB84exG50qjQdnmvdrrbrAzNvg/bB58GyeHljlOd0zM7mXZjHWI7t70m1raWVbjv04A8THtoehsx7yn72MjrnmNNcuv6mLLxo86fg2eaGIgICAgICAgICAgICAgICAgICAgICBXnfDtgaemsvnc9ogDm1uUCgflNk9iO0p47RW0TKqD3nXld2qtKcI+WJ8Rsjiu7kADqOIPylNcMR5tGTmWtGqxpHbL7b6ytxa732UFgtiOz2VspzvKpcncbAYjBHLyzJ2pFo1pTTPas726T7JbQF+lrcMHGN0MPtKPdb5rg/ORxTM17maIi/byTEsVEBAQEBAQEBAQEBAQEBAQEBAQEBApjvlP7dcmmrKqdNYA/illRmsrD49gFsbuOPqeUWtFar8fHtkntLUtjbIqr2nVXfXpLEdbAUqRmpRnVmGN/LMQ3sjPLIAxiUWyzPk0040Vtq3dv13YehkFRs1Q0uVPgCxQh3c7iu254pUZOAX4Z4Yj6yyX+lxzLbOzuz1pdUpG5WOaLwUKF3R/RZ5jiep7nmv1Wtfc2qaHMICAgICAgICAgICAgICAgICAgICBWfeIFo1ldqqN6xWLZ4guoVAfkoAkckbq18a+p1KP2BoKwwtVQHIAyAM48hnl8pm03xLb6lz5/Mk/15SaMyz9nPixfXh9eX64ntZ1KjPG8cp6XucQEBAQEBAQEBAQEBAQEBAQEBAQEDQe9vSg002A+0jMMdSrAZx9B9ZLW6ynjt02az2Y2pWVALDI6Z4zJLp1ncNrr2zUo4sPqI29mNs6i0vhgCB08z6zx5pJ7H7R0X22adLFN9QU2ICpOG6jB8xgjmMjPMZ0VncOblp0W1CYklZAQEBAQEBAQEBAQEBAQEBAQEDB2vtenTJv2uFHQc2Y+Sjr/AEk6UtedQuw4L5Z1SP4hR/brtbdq3dVX91vA1qfsgKAc4GDkgt88ZIAk8s48ddTbu118J5c5PsVi0ek94/WNfm1jRVqvtPXbY3l4q1qfmoYzl2zUifPfydbF4Fy5jvWI++38RKd0+3ra8fs+k0VR++5tvf5EheM8jPT4tP8A+Dyp9aR85n9oYu0tdr9RkXa1wh+xUoqXHl7JBI/FmP8AVR6VSj6N3tP283b4R++/2Y+xdCNK620s62rycNhhnmBjhj0xxlV+Re3rp0uN4Fw8Md69U+9u/wDaPviN/FY+xe8y1Bu6mvxR0evdR/zL7p+WPhLKcu0f1Rtz+X9Gcd53x7dPwnvHynz/AB2nNP3naQnDV6hPUqjAfwsT+kujl09Ylzr/AEZ5VY3W1Z+cx+sa/NtWy9rUahd6m1XHXB4j8Snip9CJfS9bxusuJyOJm41unLWYn/PKfKfkzZNnICAgICAgICAgICAgIHhrNWlSl7GCqOp/sOpkqUtedVhKtZtOoarqe26uG8Cs4GR4j4Cg+ijO988TZj4U+dpbcfDiZjqn5R/KstvbYe2wnLOx4ZPFj6AdB6CU8rPGOvTXtD6rh8alKx2089H2O1lyeL4e6vTfJUkeeMcPnifL5udWYteIm0R5zEbiPn669db16tdvE+Nhv0Tbc/BCNUVJBGCCR8wcESUWi3eHXx3reOqs7h61GShNkqJOIQ2ERo282aRSEcREkwzNHqWrcWVOyOOTKcH/ALj0PAyyJ1O4UZcdMtZpkjcT6SuDsR2qGsQq4C6hAN4Dky8g6+nmOh+InQwZuuNT5vgvF/Cp4V+qvek+Xw+E/t7tnl7jEBAQEBAQEBAQEBA8NZqkqQu5wo5yVKTeemEq1m06hTXaztidXb4NJyWIRPLJOPp1J9J08fTjjor5t9McUhmanShUFCuEqrQtba3JUUZd29f7mZ/E+dXhcfq1uZ7Vj1tM+Ufyv49orvJZot/bVmtXS7MoVN9hWt1gD32sxwGOeCLkk4IIA48OU+Yy8OclJz8+29Ruax2rGvzn/PNVk8RzZLar8v8Ar+U32s2ztrR6NfH1GlUMVqBqDG4nBJJyu4OCniPMYmHw+3C5V5wYuvpjc6mfs+f378/SeynJbJSNzrfv6q12JrbUuXcy5dlBrPEWZPJgeZ9eYnf5OLHbHPV21Hn7f57HD5ObDlicUzuZ/Fv+2NCKbML7rDI8x5j1nC4mectNz5w/SOLnnLTc+cPKppurK2X5c2J5aSGC1krS6nw1oPWe9MoTkjetvuq8iekW901sPazae5L095TxH3lPvKfiP7HpJ0vNZ6oU8vi05OG2K/lP5T6T8l/aPUrYiWIcq6hlPowyP6zr1mJjcPy/LjtjvNLecTqfk9p6gQEBAQEBAQEBAQKW79e1DI66WtuG7l8HqTy+mJoi31eP4z+jdhr0U6vWWg92jZ1u+32K7HGfveyn/MZLhT1ZfklPVKc7Q7dSyrVaYvuG0JuvxIzW+9uvjjutyyJg8XrN+Thyx3inVuP+Ua3Hxhq/005MfTWdSh+7LZy163xr3rRalYpvOntWN7Ixx44BY/ScbxvNN+N9XiiZ6p79p8vP+FOHg5qX3ev7/o23t6mm1tlSvqCEqBwK2TBZ8ZJJB44UfrOR4VOfiUtNcfe3vE+n4OpTwuORXqtM/L/pHbOq0Oj9qpC1mMbxyzfxHgvymnNPM5X2ck6j28o/Dzn5ujxvCK4p3WNfGfNga/aLWvvNw6ADkBNWHBGKvTV3cNK4q9MPOu+XxOl24l+32gieTOzyReu1W4pPXpLcdNy53N5UYaTPqgk1bZzma5xxp8tTm5Iv1TKW0WuzwaZ749O7xOd19rJNLMH0lOnYpddfdXtlbdKKCf3lOeHU1E5Uj0Gd35DznQ4t906fZ8V9I+HOLk/XRH2b/r6/y3aanzpAQEBAQEBAQEDR+8rtwmgr3FYG9hwA5gf2mjFWtY+sv5eke7VgxRP27eTm/bG1H1Fhsc5JlGbNOSdyvtbqlmdldV4dxxzdGQfHg3/LJ8PJ0ZPvhbijc6YmstJck88yjPEzO5XVvqXyLJm0vjJL6W4jkZ507TjPevlLKo2m465+MrtiiWvF4llr8UpRqg45YMommnaxcqMkbLbAJ7EJ2zRDFt1mJOKM2TmzWELrdWWPoJqx49PmObzJzW+EPGSZUjs5ckSjI7Hh9d2hsO7ymPb6qkeSZ2Vrnodbam3XXiD0PmGHUHqJKszWdwcjBjz45x5I3E/5+K+dhbTXU0V3LwDjJH3WHBl+RBE62O8XrFofmXM41uNntit6T+Mek/OGfJsxAQEBAQEBAjO0u110mlt1DcfDQkDlluSj5kiSpXqnSzFTrtFXJe2tq26q57rmLOxJ9B6DyEryXtaWub1ntuNMICVSsiIZWzWxbWf8afTIB/SSxTq8LMc6tH3pXtLohXYZt5OPUrMsalE6dMn0nNydlnHr1z38ktVo0Imaby7lOJhtXyeqbKXnIzlldXw3F5slaFXlIdW2uuCtI7PC5MycK749vCzTcD8JKLd1OTjTNJ+5reZ0dPidvRWldo0tpbcPfT3lTK7V218fPOK209pNoh+B4HzmS2KY8n0/F8Qpk7SldNb0Mpdek7Wj3Q7U/wBNpifK1B9FfH8h+Zm3h386/N8n9KOL/Rnj/jP6x+6ypufIkBAQEBAQECqf8ojWOuhorUkLZeN/1CKzKD88H8s9h5MqQrpGM8xJTTcKup7VbK8QHwwSwBO75gc8Smfispkms7hI9mux+p1FT6xdxdNRvM9jMud6sBigQZbe5cwBx5xSv2odCmeJmPfs/e3FwNxA6Tdy7fabeTPdrunfjOXkjaHHvqUrpb5mtV3uNn9ExU+RM9odvHbcPJpKHsvkCekVeqiQmV9YjTU7NKxuNSKWYvuIo4lixwoA8zkCdWluqsS/OeZj+pz3p7TP9nR3Zrut0tezjpdRWHutAe6xffW0e74b9AmSB0PHI9oiWaYPrJi24U5287BX7NcbzLZQ5xVYCoY9cNXneDAeWR6yuaS015FdfaQ+z9gamwjcqbj6GeTR7Tm1rPbbYLtmW0ACwDI54ZWx8QDkTDlxWjvMdn2PhniWDPEUpb7XtPaf7/KWzd22tKbQp8m30PwZDj+YLI8edZYaPHMcZOBf4an8J/ja951n5wQEBAQEBAQNT7z+zZ12z7alGbVxbV5+ImeA+ILL85KvsjaO23M2zTk7jcCOBB5ydfPUqr+8Nh2MxqvQ8uI+h5zzNXsjS22ybBR6KNuUD3BQLAOmDv8AEflOPyiUVs1Y51MT7K42vqvEcv58Zblt1Tt1M1uq22EszShXsyKrsSuatmPPMJPRa7Eovjdni87XaUpvBhkSmI07NclbRuHxvT3SUXh++JPOlP6yIWJ3L9iwXbady5JZ10ykcgCVa348Co+Z6jHTw11SH514nl+s5OSY95WN207S17P0r6h+JHs1pnBew+6o/uegBl0RtzbTpz0ddZqbm1erc2WtyB91F6Kg+yo8v6meTEyhMvzaHaW0DdRyo8hwjph4iW1bAb7Mc9JKaxMd0qZLUtFqTqY7xLa+7K3xto6UDPvFzjoEVmOfpj5znUxayRHtL7fl+J1y8CZ9bVjt8Z83R03vjCAgICAgICAgUn3xdgTWzbS0i8Pe1NYH1tUeX3h8/OTid/ermuleJqg9e8OfT4y3cWrpRMal77N7XNXbd4tZsrv0z6W0LgNukYVxngSp6dRM3TqWiktQQ8JDenRrPZ9iQWQ/RPEoe9KyFpa8VZlJ6RiJRbTs8abVZNzGQhuteYZGzNA+otrpT37GVB5DJxk+g5/KSrG50q5Ob6vDOSfSHTei09el06Vghaqawu8xAARFxlj8BkmdOI9H5/a25mZc79vu07bU1m8pP7JTlaQeG996wjzbp6Aesn8IUTPq1/XawKN0SyeyERtg1Ae83L1laUsWxnvsWupWdmIVFUZZmPAACRmVla6dOd23YirZ2nTKA6t0HjWZ3iCeJrQ9EB8ueMnMjqFs3mYiJ8objPUSAgICAgICAgfjKCCCAQeBB5EesChO8Tuzu0jvqdAhs0rZZ6V4vSeZKL9qv4cR5YGZOJQtVX+y9GrJvtx3pOsR6qrTMdoeV2hqHRvt8Qw5qeHAg9MTFkt02mHTw7tWJ+5ivpMdf0lf1jVWj20mzwxxvgflJ/vIWy69FlMcb7yladijh+8znj7p/uZlvyvh+bq8fjxPqmNHsLOP3n8v/eZbcyN+X5urSIrDJ2p2WNY3muGN0scIeAAz5yc8npmI15/FCMkZImfKIa/sTSm796dR4KqeGCyuB5gqc558p26Y4p6PiOZ4hl5N53M9PpG+yc2pdpjXu2arX6hRx3Huc1kjllWY9ZPuxbatq9eOSDdHQCWx2hDW0bZYBxbn0E8mUohLdnOyeu2kwGnpY15wbGylK+eXPM+gyfSRTiNL+7u+7SjZo8Rj42rIwbSMKgPNal6DoWPE+g4Tx7pvUPSAgICAgICAgICAgVX257rN9n1OzyFtJLtpmIFTseZrb/VsTxwfZJ+7JRbSFqRKkNqU36Nzp9TUUuX2iCykgOMjO7keR5yi+Pqne2nHl6I1piNtBT0P6Sv6ifdoryqx6SyNDtOtXDMHKjmFxn9TIzgtKX+rp8U0vaajcVRXaCueOExj+KZb8HJMdpj/AD5N/H8Vw0tuYn8v5Sek7WUrj93d8gn/ANpknwvNM73H5/w2z43x5jyt+Efy+O1Pbqu1GWuq1Sy7gL7gwMYPJj0mmvh1pyxe0xqGS3i+OuG1KxO537evzQy69G0CD2RbXZuqFABKEZLN5nOOJnfi0TjfKzWYyI/S2b2QTwlScszYXZnV65yujoexQcG04WpeWcu2BnjnA4+k8mU4r7re7H9ydFRFuvf9os4HwlytIP8AiPBrP0HmDIpaWvRSqKERVVFACqoCqAOQAHACHr0gICAgICAgICAgICAgIHMffZSDtW9geJ8MH8taCLRrTdbjR9TW8ec/yrwiGHyfoh49a2h7Cd2Zpy4zwA/r8BMubPGPt6ux4d4Vk5X2pnpr7+s/dH7/AKsTbSYcDyHP4xhyTeNyt8R4mLj5Ix0j0857zP8AnwfXZnY1ms1NelqatXtyA1hYKN1S54qCc4U9JqrZxsuPvtdfZ7uN01ZDau+zUEHO4o8Ko+jYJZvkVhVpamj0qVItdSKlajCogCqo8gBwEPXtAQEBAQEBAQEBAQEBAQEBA5R7yNb4u0NQ45GxgPgDgfoBPMs99OzmjprWntENVsrz8ZXW2mPLi6o3Hm8JawvSlcn0kbTqF2DHF7d/JObO1eCJgy431PA5XTMQz9pbPFmCDg+fSU4s007OnzfD6crVt6n3eWzNnX6e2vUVFWep1sUZIJKnOMeuMfOaK8um3Iy/R/PFZ1MT+v8AnzdV7K163013J7liq4zzAYZwfIjkfhN0TExuHy96Wpaa2jUwyp6iQEBAQEBAQEBAQEBAQEBAxtp6nwqbLD9hHf8AhUn+09jzWYq9d4r7zDjvX3F7GY8ySZVedzMupyLdWSXjK1b4NYJkotMKpxVvPk23YfYS3U6DUauk7zUOAasZLoF3nKn7wBB3evHrjKN27vckUwTFY9WsUPgyu0dmnDfVttm0Vm8nwnPyRqX1/EyddGfpbOkq8pdKk7hb3dLtIvTZQT/omDL+CzJx/EG+s6XCvus19nxf0m40UzVzR/7Rqfvj+2m+za+ZICAgICAgICAgICAgICAgQHb5yNnasj/Y2fTd4/pG9d2jiTrNWfi5LY8ZTLXM7tMki9fVQnllmOO7pPuR0m5stG/2tltn0Ph//HLcUfZY+dO8uvaP7qX70uzv7DtG1EGKbP39WOQRycqPIK4cAeQWeXh7gvuERsvV4MxZse30fh/K1OpTLHHEcjMmt9n0db67rF7m786q0edOfo6/9Zq4Xa8x8HE+k8RPFpP/ANftK3503w5AQEBAQEBAQEBAQEBAQEDC21oBqNPdQTgW1vXny31Iz8swlS3TaLezj3V6Z6rHqsUrYjMjKeYZSQR9RKbOhWd93nIpPfQ0M7qiDedmCqBzLMcKB8SRPJhbjmI7y692Ds1dNpqdOvKqtEz5lQAW+ZyfnNERqNOTkv12m3ur3v8AdgG7RpqkXL6ZjvYznwLMBjw54YVn0G8Z5aNwnhtqzn+t8SiY26NLzWUzpNdlcHpymS+LU7h9BxedFqdNvRZHcddva2z0pb/jrlvHrrJ8mPxnP9ZxI/5R+krwm98oQEBAQEBAQEBAQEBAQEBAQKh78ew4srO0KF/e1j/OFH26hw8T8Sjn5r+HjG0bX4cmp0onMqbNrD7j+z51GvFxXNOmHiEnl4pyKl+Ocv8Akkor3U5cmqTHu6RlrE8tXpktR67FDVurI6nkyMMMD6EEwOUO3HZezZ2qeh8lPepsP+sqPun8Q5EeY8iJTaNN+LJ1QgqzIS0Y5neoW93A1/51cfKk/q6SOH/yT9zT4huOHX/l+0rzmt8+QEBAQEBAQEBAQEBAQEBAQIntbq1q0WpsbBC1WcDyOVIA+pE9hfxqdeatfi5AxM7Zp0V3Amv/AMNYKMOL38TzLFU3T8N3A+RllJ3DLyadNo+5ZcmzECH7UdmdNr6fB1Kbw5qw4OjfeRuh/Q9QYe1tMTuHNnbPslZsvViuz26Wy1VmMB0zg5HRhkZHqDyImfLSdah1eHnr1xa3zTXZDbTaO5baseRB916zzU/px6ECc6MlqX6n2V+Jg5XHnDPlPeJ9p9JdAbC2zVqqhbUcjkyn3kbqrDof6zrY8kXruHwPM4eXiZZx5I+6fSY94SMmykBAQEBAQEBAQEBAQEBAQK179duGjRLQF/8AUEqW6KK91sfE/wBjPJ8pauHatcm59p19/k51lDUtv/J+2qV1V2nJ9m2vfH46zwx+V2/hE9xzq2nnLr1Yot7fuvmXuYQEDWO8bs0uv0NtWB4qg2UnqLVBIGfJhlT6NPJjcLMVtWhzLsrW4IRuXT0MwZse46ofUeG82cdvq7+X6N17Odq7dHYAjhfEZEYEbwK7wOQD15jP+IyPEi0XnXlpo+kd8U8SOr+vf2f3+Wvz06JpsDKGHIgEfAjM6T4t9wEBAQEBAQEBAQEBAQEBArLv/wBFv7OSzGfCvQn8Lhqz+rLJ11PaUZmY7wobX7NapUfIKWLvKeuMkEN65Ejk41q948mnFza27W7Sn+6vVtXtTSlACTZuEZHuOCjH1wGJ+Upikxba/JyaTjmsev8ALqeWsJAQEDlHtjsQ1bTv09ZUjxm3DnCgOd4An0DYPwkIxWtbUQ325WOtYvM/ztBa69g3tH2kI/lk/qYxR0wyZ+Xk5Vuu8+mo+EOt+y2o8TR6Z/vU1H+QTyFUeSUnr0gICAgICAgICAgICAgIED282T+1bP1VAGWapin+8T20/mUT2s93lvJzNr23tFp28g6/Rj/1my3fHDHXtkmG4f5P2wPF1lmrYexp1wvkbrAQMeeE3/4lmKWuHQ8JEBAQKP78+zLVWrtCoHccqluPs2ckb0DcviPWX47+ii9O+/dVO30yRZ0sGfzDnJZ49UcM+jqLu2P/AJVos/7Cv/hmZphskBAQEBAQEBAQEBAQEBAQEDlrt5of2YWU4wE1WpVR/wC2SHT+VlmqZ/2oZYj/AHZXl3QbE/Zdl0AjD2j9ofhg71uCufUJuD5TK1NzgICAgY20dDXfU9Nqh67FKMp6qf8A9ziJ0OY+1/Zt9I+o0j5bwcXVMft6duG98RyPqpmrfXjllmOjJE+6/u7Js7K0X+4rH0GJlamzwEBAQEBAQEBAQEBAQEBAQOeu+jQh9pJUDjxrkzjpv16erP8AKTLZn/biPiqiP9yZ+DoOtAoCgYAAAHkBwEqWvqAgICAgV73xbIV6KtUB7VL+G589Pf8Au3B9AxRvkZdhnVtKc1d12lO6izOytMvVA9TfirsdD/SVTGp0trO4226ePSAgICAgICAgICAgICAgQ3aLtNp9Gha1xvAZCD3ienwllcc27+iu+Wte3q5r29tZ7tcdY5zbY4dEAJKhcCpVHUgBfnKrTuexG5ju6m0N/iVpZgrvqrYIII3gDgg8QePKerHvAQEBAQNe7wK97Z2pUgkGvBwM4BIyfgOefSTx/wBUK8v9EtT7oNphKTRY2Ga2zGelvAkfnUqw9c+cZImLTt5imOmFmyC0gICAgICAgICAgICAgIGj7Z7tKNTqLbrNTqwLTlq1avc5KCo3kJVTjPDB4njJTaZjSHRG9ti7P9m9Lo03NPSqebnLWN+Oxss3zPDkJFPSWgICAgICAgUJtxDTtDU12L+zU72/WW9lPDGAHVuo4gcORO7zl1vtRv4M8RqdfFbvYfX236Ouy5WUne3C4w71A4rdhzBYcePHGD1lK+E9D0gICAgICAgICAgICAgICAgICAgICAged1CPjfVWwcjeAOD5jPWB6QEBAQEBA//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Image result for bitcoin"/>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Image result for bitcoin"/>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Isosceles Triangle 13"/>
          <p:cNvSpPr/>
          <p:nvPr/>
        </p:nvSpPr>
        <p:spPr>
          <a:xfrm rot="10800000">
            <a:off x="2406111" y="4682676"/>
            <a:ext cx="1143391" cy="4156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10800000">
            <a:off x="2714457" y="4676552"/>
            <a:ext cx="1143391" cy="4156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0800000">
            <a:off x="2999761" y="4676552"/>
            <a:ext cx="1143391" cy="41563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215610" y="3124199"/>
            <a:ext cx="381000" cy="3245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14456" y="6369546"/>
            <a:ext cx="4067344" cy="183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198374" y="2639290"/>
            <a:ext cx="1516625" cy="332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5165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Linear Independence</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38200" y="1594362"/>
            <a:ext cx="7909825" cy="1847516"/>
          </a:xfrm>
          <a:prstGeom prst="rect">
            <a:avLst/>
          </a:prstGeom>
          <a:noFill/>
          <a:ln/>
          <a:effectLst/>
        </p:spPr>
      </p:pic>
      <p:pic>
        <p:nvPicPr>
          <p:cNvPr id="2049" name="Picture 1" descr="Image result for linear independ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427" y="4171950"/>
            <a:ext cx="3916973"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8990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Subspaces</a:t>
            </a:r>
            <a:endParaRPr lang="en-US" dirty="0"/>
          </a:p>
        </p:txBody>
      </p:sp>
      <p:pic>
        <p:nvPicPr>
          <p:cNvPr id="8" name="Picture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38200" y="1371600"/>
            <a:ext cx="7926370" cy="5255769"/>
          </a:xfrm>
          <a:prstGeom prst="rect">
            <a:avLst/>
          </a:prstGeom>
          <a:noFill/>
          <a:ln/>
          <a:effectLst/>
        </p:spPr>
      </p:pic>
    </p:spTree>
    <p:extLst>
      <p:ext uri="{BB962C8B-B14F-4D97-AF65-F5344CB8AC3E}">
        <p14:creationId xmlns:p14="http://schemas.microsoft.com/office/powerpoint/2010/main" val="2048515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of a Matrix</a:t>
            </a:r>
            <a:endParaRPr lang="en-US" dirty="0"/>
          </a:p>
        </p:txBody>
      </p:sp>
      <p:pic>
        <p:nvPicPr>
          <p:cNvPr id="10" name="Picture 9"/>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38200" y="1371600"/>
            <a:ext cx="7908445" cy="5167530"/>
          </a:xfrm>
          <a:prstGeom prst="rect">
            <a:avLst/>
          </a:prstGeom>
          <a:noFill/>
          <a:ln/>
          <a:effectLst/>
        </p:spPr>
      </p:pic>
    </p:spTree>
    <p:extLst>
      <p:ext uri="{BB962C8B-B14F-4D97-AF65-F5344CB8AC3E}">
        <p14:creationId xmlns:p14="http://schemas.microsoft.com/office/powerpoint/2010/main" val="2122142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Nullspace</a:t>
            </a:r>
            <a:r>
              <a:rPr lang="en-US" dirty="0" smtClean="0"/>
              <a:t> of a Matrix</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38201" y="1371602"/>
            <a:ext cx="5874804" cy="3430313"/>
          </a:xfrm>
          <a:prstGeom prst="rect">
            <a:avLst/>
          </a:prstGeom>
          <a:noFill/>
          <a:ln/>
          <a:effectLst/>
        </p:spPr>
      </p:pic>
    </p:spTree>
    <p:extLst>
      <p:ext uri="{BB962C8B-B14F-4D97-AF65-F5344CB8AC3E}">
        <p14:creationId xmlns:p14="http://schemas.microsoft.com/office/powerpoint/2010/main" val="3690380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Examples</a:t>
            </a:r>
            <a:endParaRPr lang="en-US" dirty="0"/>
          </a:p>
        </p:txBody>
      </p:sp>
      <p:pic>
        <p:nvPicPr>
          <p:cNvPr id="11" name="Picture 10"/>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57200" y="1461160"/>
            <a:ext cx="1493890" cy="2958440"/>
          </a:xfrm>
          <a:prstGeom prst="rect">
            <a:avLst/>
          </a:prstGeom>
          <a:noFill/>
          <a:ln/>
          <a:effectLst/>
        </p:spPr>
      </p:pic>
    </p:spTree>
    <p:extLst>
      <p:ext uri="{BB962C8B-B14F-4D97-AF65-F5344CB8AC3E}">
        <p14:creationId xmlns:p14="http://schemas.microsoft.com/office/powerpoint/2010/main" val="2105487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Group Exercise</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09640" y="1343017"/>
            <a:ext cx="5003675" cy="2009783"/>
          </a:xfrm>
          <a:prstGeom prst="rect">
            <a:avLst/>
          </a:prstGeom>
          <a:noFill/>
          <a:ln/>
          <a:effectLst/>
        </p:spPr>
      </p:pic>
    </p:spTree>
    <p:extLst>
      <p:ext uri="{BB962C8B-B14F-4D97-AF65-F5344CB8AC3E}">
        <p14:creationId xmlns:p14="http://schemas.microsoft.com/office/powerpoint/2010/main" val="1886853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Dimension</a:t>
            </a:r>
            <a:endParaRPr lang="en-US" dirty="0"/>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8200" y="1371601"/>
            <a:ext cx="7894657" cy="3974914"/>
          </a:xfrm>
          <a:prstGeom prst="rect">
            <a:avLst/>
          </a:prstGeom>
          <a:noFill/>
          <a:ln/>
          <a:effectLst/>
        </p:spPr>
      </p:pic>
      <p:pic>
        <p:nvPicPr>
          <p:cNvPr id="5" name="Picture 4"/>
          <p:cNvPicPr>
            <a:picLocks noChangeAspect="1"/>
          </p:cNvPicPr>
          <p:nvPr/>
        </p:nvPicPr>
        <p:blipFill>
          <a:blip r:embed="rId5"/>
          <a:stretch>
            <a:fillRect/>
          </a:stretch>
        </p:blipFill>
        <p:spPr>
          <a:xfrm>
            <a:off x="5029200" y="3429000"/>
            <a:ext cx="4019550" cy="3170978"/>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733800" y="6477000"/>
            <a:ext cx="2031238" cy="251429"/>
          </a:xfrm>
          <a:prstGeom prst="rect">
            <a:avLst/>
          </a:prstGeom>
        </p:spPr>
      </p:pic>
    </p:spTree>
    <p:extLst>
      <p:ext uri="{BB962C8B-B14F-4D97-AF65-F5344CB8AC3E}">
        <p14:creationId xmlns:p14="http://schemas.microsoft.com/office/powerpoint/2010/main" val="42102256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Rank and Nullity</a:t>
            </a:r>
            <a:endParaRPr lang="en-US" dirty="0"/>
          </a:p>
        </p:txBody>
      </p:sp>
      <p:pic>
        <p:nvPicPr>
          <p:cNvPr id="8" name="Picture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49268" y="1545171"/>
            <a:ext cx="6284290" cy="2509311"/>
          </a:xfrm>
          <a:prstGeom prst="rect">
            <a:avLst/>
          </a:prstGeom>
          <a:noFill/>
          <a:ln/>
          <a:effectLst/>
        </p:spPr>
      </p:pic>
    </p:spTree>
    <p:extLst>
      <p:ext uri="{BB962C8B-B14F-4D97-AF65-F5344CB8AC3E}">
        <p14:creationId xmlns:p14="http://schemas.microsoft.com/office/powerpoint/2010/main" val="2843548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49268" y="1545170"/>
            <a:ext cx="5849987" cy="1462846"/>
          </a:xfrm>
          <a:prstGeom prst="rect">
            <a:avLst/>
          </a:prstGeom>
          <a:noFill/>
          <a:ln/>
          <a:effectLst/>
        </p:spPr>
      </p:pic>
    </p:spTree>
    <p:extLst>
      <p:ext uri="{BB962C8B-B14F-4D97-AF65-F5344CB8AC3E}">
        <p14:creationId xmlns:p14="http://schemas.microsoft.com/office/powerpoint/2010/main" val="6292707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Group Exercise</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09639" y="1342227"/>
            <a:ext cx="7064802" cy="1172373"/>
          </a:xfrm>
          <a:prstGeom prst="rect">
            <a:avLst/>
          </a:prstGeom>
          <a:noFill/>
          <a:ln/>
          <a:effectLst/>
        </p:spPr>
      </p:pic>
    </p:spTree>
    <p:extLst>
      <p:ext uri="{BB962C8B-B14F-4D97-AF65-F5344CB8AC3E}">
        <p14:creationId xmlns:p14="http://schemas.microsoft.com/office/powerpoint/2010/main" val="743891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Goals for Today</a:t>
            </a:r>
            <a:endParaRPr lang="en-US" dirty="0"/>
          </a:p>
        </p:txBody>
      </p:sp>
      <p:pic>
        <p:nvPicPr>
          <p:cNvPr id="9" name="Picture 8"/>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09643" y="1461439"/>
            <a:ext cx="7323971" cy="5138148"/>
          </a:xfrm>
          <a:prstGeom prst="rect">
            <a:avLst/>
          </a:prstGeom>
          <a:noFill/>
          <a:ln/>
          <a:effectLst/>
        </p:spPr>
      </p:pic>
    </p:spTree>
    <p:extLst>
      <p:ext uri="{BB962C8B-B14F-4D97-AF65-F5344CB8AC3E}">
        <p14:creationId xmlns:p14="http://schemas.microsoft.com/office/powerpoint/2010/main" val="35479208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Orthogonal Complements</a:t>
            </a:r>
            <a:endParaRPr lang="en-US" dirty="0"/>
          </a:p>
        </p:txBody>
      </p:sp>
      <p:pic>
        <p:nvPicPr>
          <p:cNvPr id="13" name="Picture 1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09639" y="1494627"/>
            <a:ext cx="7013458" cy="2008559"/>
          </a:xfrm>
          <a:prstGeom prst="rect">
            <a:avLst/>
          </a:prstGeom>
          <a:noFill/>
          <a:ln/>
          <a:effectLst/>
        </p:spPr>
      </p:pic>
      <p:pic>
        <p:nvPicPr>
          <p:cNvPr id="5122" name="Picture 2" descr="Image result for orthogonal complem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2075" y="3531525"/>
            <a:ext cx="3514725" cy="3048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334000" y="6324600"/>
            <a:ext cx="150857" cy="182857"/>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630943" y="3733800"/>
            <a:ext cx="303238" cy="220952"/>
          </a:xfrm>
          <a:prstGeom prst="rect">
            <a:avLst/>
          </a:prstGeom>
        </p:spPr>
      </p:pic>
    </p:spTree>
    <p:extLst>
      <p:ext uri="{BB962C8B-B14F-4D97-AF65-F5344CB8AC3E}">
        <p14:creationId xmlns:p14="http://schemas.microsoft.com/office/powerpoint/2010/main" val="27676526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Exercise</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85800" y="1597194"/>
            <a:ext cx="7856052" cy="1374606"/>
          </a:xfrm>
          <a:prstGeom prst="rect">
            <a:avLst/>
          </a:prstGeom>
          <a:noFill/>
          <a:ln/>
          <a:effectLst/>
        </p:spPr>
      </p:pic>
    </p:spTree>
    <p:extLst>
      <p:ext uri="{BB962C8B-B14F-4D97-AF65-F5344CB8AC3E}">
        <p14:creationId xmlns:p14="http://schemas.microsoft.com/office/powerpoint/2010/main" val="18489735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Orthonormal Bases</a:t>
            </a: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85801" y="1597193"/>
            <a:ext cx="7842263" cy="1603477"/>
          </a:xfrm>
          <a:prstGeom prst="rect">
            <a:avLst/>
          </a:prstGeom>
          <a:noFill/>
          <a:ln/>
          <a:effectLst/>
        </p:spPr>
      </p:pic>
    </p:spTree>
    <p:extLst>
      <p:ext uri="{BB962C8B-B14F-4D97-AF65-F5344CB8AC3E}">
        <p14:creationId xmlns:p14="http://schemas.microsoft.com/office/powerpoint/2010/main" val="18409080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Eigenvalues and Eigenvectors</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85801" y="1597193"/>
            <a:ext cx="7912578" cy="1932995"/>
          </a:xfrm>
          <a:prstGeom prst="rect">
            <a:avLst/>
          </a:prstGeom>
          <a:noFill/>
          <a:ln/>
          <a:effectLst/>
        </p:spPr>
      </p:pic>
    </p:spTree>
    <p:extLst>
      <p:ext uri="{BB962C8B-B14F-4D97-AF65-F5344CB8AC3E}">
        <p14:creationId xmlns:p14="http://schemas.microsoft.com/office/powerpoint/2010/main" val="152146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Spectral Theorem</a:t>
            </a:r>
            <a:endParaRPr lang="en-US" dirty="0"/>
          </a:p>
        </p:txBody>
      </p:sp>
      <p:pic>
        <p:nvPicPr>
          <p:cNvPr id="10" name="Picture 9"/>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85803" y="1597191"/>
            <a:ext cx="7909822" cy="4460224"/>
          </a:xfrm>
          <a:prstGeom prst="rect">
            <a:avLst/>
          </a:prstGeom>
          <a:noFill/>
          <a:ln/>
          <a:effectLst/>
        </p:spPr>
      </p:pic>
    </p:spTree>
    <p:extLst>
      <p:ext uri="{BB962C8B-B14F-4D97-AF65-F5344CB8AC3E}">
        <p14:creationId xmlns:p14="http://schemas.microsoft.com/office/powerpoint/2010/main" val="34976605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Spectral Theorem</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85801" y="1597192"/>
            <a:ext cx="7908445" cy="4349927"/>
          </a:xfrm>
          <a:prstGeom prst="rect">
            <a:avLst/>
          </a:prstGeom>
          <a:noFill/>
          <a:ln/>
          <a:effectLst/>
        </p:spPr>
      </p:pic>
    </p:spTree>
    <p:extLst>
      <p:ext uri="{BB962C8B-B14F-4D97-AF65-F5344CB8AC3E}">
        <p14:creationId xmlns:p14="http://schemas.microsoft.com/office/powerpoint/2010/main" val="21603479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Group Exercise</a:t>
            </a:r>
            <a:endParaRPr lang="en-US" dirty="0"/>
          </a:p>
        </p:txBody>
      </p:sp>
      <p:pic>
        <p:nvPicPr>
          <p:cNvPr id="8" name="Picture 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70513" y="1524000"/>
            <a:ext cx="7483505" cy="4173325"/>
          </a:xfrm>
          <a:prstGeom prst="rect">
            <a:avLst/>
          </a:prstGeom>
          <a:noFill/>
          <a:ln/>
          <a:effectLst/>
        </p:spPr>
      </p:pic>
    </p:spTree>
    <p:extLst>
      <p:ext uri="{BB962C8B-B14F-4D97-AF65-F5344CB8AC3E}">
        <p14:creationId xmlns:p14="http://schemas.microsoft.com/office/powerpoint/2010/main" val="208888772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Group Exercise</a:t>
            </a:r>
            <a:endParaRPr lang="en-US" dirty="0"/>
          </a:p>
        </p:txBody>
      </p:sp>
    </p:spTree>
    <p:extLst>
      <p:ext uri="{BB962C8B-B14F-4D97-AF65-F5344CB8AC3E}">
        <p14:creationId xmlns:p14="http://schemas.microsoft.com/office/powerpoint/2010/main" val="18148536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Positive (Semi-)Definite Matrices</a:t>
            </a:r>
            <a:endParaRPr lang="en-US" dirty="0"/>
          </a:p>
        </p:txBody>
      </p:sp>
      <p:pic>
        <p:nvPicPr>
          <p:cNvPr id="7" name="Picture 6"/>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85801" y="1597195"/>
            <a:ext cx="7908445" cy="4540195"/>
          </a:xfrm>
          <a:prstGeom prst="rect">
            <a:avLst/>
          </a:prstGeom>
          <a:noFill/>
          <a:ln/>
          <a:effectLst/>
        </p:spPr>
      </p:pic>
      <p:pic>
        <p:nvPicPr>
          <p:cNvPr id="9" name="Picture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5334000" y="3048000"/>
            <a:ext cx="2768762" cy="1063619"/>
          </a:xfrm>
          <a:prstGeom prst="rect">
            <a:avLst/>
          </a:prstGeom>
        </p:spPr>
      </p:pic>
      <p:cxnSp>
        <p:nvCxnSpPr>
          <p:cNvPr id="11" name="Straight Arrow Connector 10"/>
          <p:cNvCxnSpPr/>
          <p:nvPr/>
        </p:nvCxnSpPr>
        <p:spPr>
          <a:xfrm>
            <a:off x="3048000" y="2895600"/>
            <a:ext cx="2133600" cy="4572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253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Dot Product</a:t>
            </a:r>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09639" y="1254226"/>
            <a:ext cx="7319961" cy="4947611"/>
          </a:xfrm>
          <a:prstGeom prst="rect">
            <a:avLst/>
          </a:prstGeom>
          <a:noFill/>
          <a:ln/>
          <a:effectLst/>
        </p:spPr>
      </p:pic>
      <p:pic>
        <p:nvPicPr>
          <p:cNvPr id="1025" name="Picture 1" descr="Image result for orthogonal vect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50" y="5267325"/>
            <a:ext cx="123825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904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Outer Product</a:t>
            </a:r>
            <a:endParaRPr lang="en-US" dirty="0"/>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09640" y="1406626"/>
            <a:ext cx="7206747" cy="3317774"/>
          </a:xfrm>
          <a:prstGeom prst="rect">
            <a:avLst/>
          </a:prstGeom>
          <a:noFill/>
          <a:ln/>
          <a:effectLst/>
        </p:spPr>
      </p:pic>
    </p:spTree>
    <p:extLst>
      <p:ext uri="{BB962C8B-B14F-4D97-AF65-F5344CB8AC3E}">
        <p14:creationId xmlns:p14="http://schemas.microsoft.com/office/powerpoint/2010/main" val="2711292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Euclidean Norm</a:t>
            </a:r>
            <a:endParaRPr lang="en-US" dirty="0"/>
          </a:p>
        </p:txBody>
      </p:sp>
      <p:pic>
        <p:nvPicPr>
          <p:cNvPr id="6" name="Picture 5"/>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09639" y="1338877"/>
            <a:ext cx="7472361" cy="5061923"/>
          </a:xfrm>
          <a:prstGeom prst="rect">
            <a:avLst/>
          </a:prstGeom>
          <a:noFill/>
          <a:ln/>
          <a:effectLst/>
        </p:spPr>
      </p:pic>
      <p:cxnSp>
        <p:nvCxnSpPr>
          <p:cNvPr id="8" name="Straight Connector 7"/>
          <p:cNvCxnSpPr/>
          <p:nvPr/>
        </p:nvCxnSpPr>
        <p:spPr>
          <a:xfrm flipV="1">
            <a:off x="6934200" y="4395040"/>
            <a:ext cx="1590124" cy="245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467600" y="3810000"/>
            <a:ext cx="0" cy="13716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467600" y="4419600"/>
            <a:ext cx="914400" cy="533400"/>
          </a:xfrm>
          <a:prstGeom prst="straightConnector1">
            <a:avLst/>
          </a:prstGeom>
          <a:ln w="19050">
            <a:solidFill>
              <a:srgbClr val="6242E8"/>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407952" y="4876800"/>
            <a:ext cx="583648" cy="206657"/>
          </a:xfrm>
          <a:prstGeom prst="rect">
            <a:avLst/>
          </a:prstGeom>
        </p:spPr>
      </p:pic>
    </p:spTree>
    <p:extLst>
      <p:ext uri="{BB962C8B-B14F-4D97-AF65-F5344CB8AC3E}">
        <p14:creationId xmlns:p14="http://schemas.microsoft.com/office/powerpoint/2010/main" val="6668112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Exercise</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909638" y="1371600"/>
            <a:ext cx="5496105" cy="2419312"/>
          </a:xfrm>
          <a:prstGeom prst="rect">
            <a:avLst/>
          </a:prstGeom>
          <a:noFill/>
          <a:ln/>
          <a:effectLst/>
        </p:spPr>
      </p:pic>
    </p:spTree>
    <p:extLst>
      <p:ext uri="{BB962C8B-B14F-4D97-AF65-F5344CB8AC3E}">
        <p14:creationId xmlns:p14="http://schemas.microsoft.com/office/powerpoint/2010/main" val="885450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Matrix-Vector Multiplication</a:t>
            </a:r>
            <a:endParaRPr lang="en-US" dirty="0"/>
          </a:p>
        </p:txBody>
      </p:sp>
      <p:pic>
        <p:nvPicPr>
          <p:cNvPr id="3" name="Picture 2"/>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38200" y="1443593"/>
            <a:ext cx="6724110" cy="4817325"/>
          </a:xfrm>
          <a:prstGeom prst="rect">
            <a:avLst/>
          </a:prstGeom>
          <a:noFill/>
          <a:ln/>
          <a:effectLst/>
        </p:spPr>
      </p:pic>
    </p:spTree>
    <p:extLst>
      <p:ext uri="{BB962C8B-B14F-4D97-AF65-F5344CB8AC3E}">
        <p14:creationId xmlns:p14="http://schemas.microsoft.com/office/powerpoint/2010/main" val="33979207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Matrix-Vector Multiplication</a:t>
            </a:r>
            <a:endParaRPr lang="en-US" dirty="0"/>
          </a:p>
        </p:txBody>
      </p:sp>
      <p:pic>
        <p:nvPicPr>
          <p:cNvPr id="11" name="Picture 10"/>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38200" y="1443597"/>
            <a:ext cx="5969939" cy="4257560"/>
          </a:xfrm>
          <a:prstGeom prst="rect">
            <a:avLst/>
          </a:prstGeom>
          <a:noFill/>
          <a:ln/>
          <a:effectLst/>
        </p:spPr>
      </p:pic>
    </p:spTree>
    <p:extLst>
      <p:ext uri="{BB962C8B-B14F-4D97-AF65-F5344CB8AC3E}">
        <p14:creationId xmlns:p14="http://schemas.microsoft.com/office/powerpoint/2010/main" val="311249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Span</a:t>
            </a:r>
            <a:endParaRPr lang="en-US" dirty="0"/>
          </a:p>
        </p:txBody>
      </p:sp>
      <p:pic>
        <p:nvPicPr>
          <p:cNvPr id="15" name="Picture 1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8200" y="1594364"/>
            <a:ext cx="6503511" cy="4053503"/>
          </a:xfrm>
          <a:prstGeom prst="rect">
            <a:avLst/>
          </a:prstGeom>
          <a:noFill/>
          <a:ln/>
          <a:effectLst/>
        </p:spPr>
      </p:pic>
      <p:pic>
        <p:nvPicPr>
          <p:cNvPr id="5" name="Picture 4"/>
          <p:cNvPicPr>
            <a:picLocks noChangeAspect="1"/>
          </p:cNvPicPr>
          <p:nvPr/>
        </p:nvPicPr>
        <p:blipFill>
          <a:blip r:embed="rId5"/>
          <a:stretch>
            <a:fillRect/>
          </a:stretch>
        </p:blipFill>
        <p:spPr>
          <a:xfrm>
            <a:off x="5048250" y="3200400"/>
            <a:ext cx="4019550" cy="3170978"/>
          </a:xfrm>
          <a:prstGeom prst="rect">
            <a:avLst/>
          </a:prstGeom>
        </p:spPr>
      </p:pic>
      <p:pic>
        <p:nvPicPr>
          <p:cNvPr id="10" name="Picture 9"/>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622473" y="6477000"/>
            <a:ext cx="1438476" cy="216381"/>
          </a:xfrm>
          <a:prstGeom prst="rect">
            <a:avLst/>
          </a:prstGeom>
        </p:spPr>
      </p:pic>
    </p:spTree>
    <p:extLst>
      <p:ext uri="{BB962C8B-B14F-4D97-AF65-F5344CB8AC3E}">
        <p14:creationId xmlns:p14="http://schemas.microsoft.com/office/powerpoint/2010/main" val="166062436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CLAYTON@6DDFMPQS4DDHY552" val="5493"/>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315.71"/>
  <p:tag name="ORIGINALWIDTH" val="3247.094"/>
  <p:tag name="LATEXADDIN" val="\documentclass{article}\pagestyle{empty}&#10;\usepackage[top=1in, bottom=1in, left=2in, right=1.5in]{geometry}&#10;\usepackage{amsmath,amssymb,bm}&#10;\newcommand{\bu}{{\bm u}}&#10;\newcommand{\bv}{{\bm v}}&#10;\newcommand{\bc}{{\bm c}}&#10;\newcommand{\bbR}{\mathbb{R}}&#10;\begin{document}&#10;\begin{itemize}&#10;\item {\bf Example}&#10;    \[ &#10;       A =  \begin{bmatrix} 3 &amp; 4 &amp; 1 \\&#10;                            -2 &amp; 5 &amp; -4 \\&#10;                            1 &amp; -2 &amp; 3&#10;            \end{bmatrix} \qquad&#10;       \bc = \begin{bmatrix} 10 \\ 15 \\ -12 \end{bmatrix}.&#10;      \]&#10;\item Def. of matrix multiplication&#10;\vspace{.2in}&#10;$$&#10;A \bc = \hspace{4in}&#10;$$&#10;\vspace{.1in}&#10;\item Alternate way&#10;\vspace{.2in}&#10;$$&#10;A \bc = \hspace{4in}&#10;$$&#10;%A \bc = 10 \begin{bmatrix} 3 \\ -2 \\ 1 \end{bmatrix} &#10;%+ 15 \begin{bmatrix} 4 \\ 5 \\ -2 \end{bmatrix} &#10;%-12 \begin{bmatrix} 1 \\ -4 \\ 3 \end{bmatrix} &#10;\end{itemize}&#10;\end{document}&#10;"/>
  <p:tag name="IGUANATEXSIZE" val="20"/>
  <p:tag name="IGUANATEXCURSOR" val="678"/>
  <p:tag name="TRANSPARENCY" val="False"/>
  <p:tag name="FILENAME" val=""/>
  <p:tag name="LATEXENGINEID" val="0"/>
  <p:tag name="TEMPFOLDER" val="c:\temp\"/>
  <p:tag name="LATEXFORMHEIGHT" val="518.25"/>
  <p:tag name="LATEXFORMWIDTH" val="504.7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204.724"/>
  <p:tag name="ORIGINALWIDTH" val="3537.308"/>
  <p:tag name="LATEXADDIN" val="\documentclass{article}\pagestyle{empty}&#10;\usepackage[top=1in, bottom=1in, left=2in, right=1.5in]{geometry}&#10;\usepackage{amsmath,amssymb,bm}&#10;\newcommand{\ba}{{\bm a}}&#10;\newcommand{\bu}{{\bm u}}&#10;\newcommand{\bv}{{\bm v}}&#10;\newcommand{\bc}{{\bm c}}&#10;\newcommand{\bbR}{\mathbb{R}}&#10;\begin{document}&#10;\begin{itemize}&#10;\item Consider an arbitrary collection of vectors $\ba_1, \ldots, \ba_n \in \bbR^m$. &#10;\item A \emph{linear combination} of these vectors is any vector of the form&#10;\[&#10;\sum_{j = 1}^n c_j \ba_j, \hspace{1in}&#10;\] &#10;where $c_1, \ldots, c_n \in \bbR$. &#10;\item In this context, $c_j$ is called a {\em scalar}&#10;\item The \emph{span} of $\ba_1, \ldots, \ba_n$ is the set of \\{\em all} linear combinations of $\ba_1, \ldots, \ba_n$, \\&#10;and is denoted&#10;$$&#10;\mbox{span}\{\ba_1, \ldots, \ba_n\} \hspace{2.5in}&#10;$$&#10;\end{itemize}&#10;\end{document}&#10;"/>
  <p:tag name="IGUANATEXSIZE" val="20"/>
  <p:tag name="IGUANATEXCURSOR" val="743"/>
  <p:tag name="TRANSPARENCY" val="False"/>
  <p:tag name="FILENAME" val=""/>
  <p:tag name="LATEXENGINEID" val="0"/>
  <p:tag name="TEMPFOLDER" val="c:\temp\"/>
  <p:tag name="LATEXFORMHEIGHT" val="518.25"/>
  <p:tag name="LATEXFORMWIDTH" val="504.7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707.9115"/>
  <p:tag name="LATEXADDIN" val="\documentclass{article}&#10;\usepackage{amsmath}&#10;\pagestyle{empty}&#10;\begin{document}&#10;$m=3$, $n=2$&#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04.874"/>
  <p:tag name="ORIGINALWIDTH" val="4302.212"/>
  <p:tag name="LATEXADDIN" val="\documentclass{article}\pagestyle{empty}&#10;\usepackage[top=1in, bottom=1in, left=2in, right=1.5in]{geometry}&#10;\usepackage{amsmath,amssymb,bm}&#10;\newcommand{\ba}{{\bm a}}&#10;\newcommand{\bu}{{\bm u}}&#10;\newcommand{\bv}{{\bm v}}&#10;\newcommand{\bc}{{\bm c}}&#10;\newcommand{\bbR}{\mathbb{R}}&#10;\begin{document}&#10;\begin{itemize}&#10;\item Vectors $\ba_1, \ldots, \ba_n \in \bbR^m$ are \emph{linearly independent} iff the following implication holds:&#10;    \[\sum_{j = 1}^n c_j \ba_j = 0 \implies c_j = 0 \;\forall j\]&#10;\item If $\ba_1, \ldots, \ba_n$ are not linearly independent, they are said to be {\em linearly dependent}.&#10;\end{itemize}&#10;\end{document}&#10;"/>
  <p:tag name="IGUANATEXSIZE" val="20"/>
  <p:tag name="IGUANATEXCURSOR" val="516"/>
  <p:tag name="TRANSPARENCY" val="False"/>
  <p:tag name="FILENAME" val=""/>
  <p:tag name="LATEXENGINEID" val="0"/>
  <p:tag name="TEMPFOLDER" val="c:\temp\"/>
  <p:tag name="LATEXFORMHEIGHT" val="518.25"/>
  <p:tag name="LATEXFORMWIDTH" val="504.7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858.643"/>
  <p:tag name="ORIGINALWIDTH" val="4311.211"/>
  <p:tag name="LATEXADDIN" val="\documentclass{article}\pagestyle{empty}&#10;\usepackage[top=1in, bottom=1in, left=2in, right=1.5in]{geometry}&#10;\usepackage{amsmath,amssymb,bm}&#10;\newcommand{\bu}{{\bm u}}&#10;\newcommand{\bv}{{\bm v}}&#10;\newcommand{\bc}{{\bm c}}&#10;\newcommand{\bbR}{\mathbb{R}}&#10;\begin{document}&#10;\begin{itemize}&#10;\item A {\em subspace} of $\bbR^m$ is a subset $S$ of $\bbR^m$ that is closed under addition and scalar multiplication. That is, if you add two vectors in $S$, the result is in $S$, and if you multiply a vector in $S$ by a real number, the result is in $S$.&#10;\item {\bf Example:} $m=2$&#10;\vspace{2in}&#10;\item Every matrix has two fundamental associated subspaces, the {\em image} and the {\em nullspace}.&#10;\end{itemize}&#10;\end{document}&#10;"/>
  <p:tag name="IGUANATEXSIZE" val="20"/>
  <p:tag name="IGUANATEXCURSOR" val="564"/>
  <p:tag name="TRANSPARENCY" val="False"/>
  <p:tag name="FILENAME" val=""/>
  <p:tag name="LATEXENGINEID" val="0"/>
  <p:tag name="TEMPFOLDER" val="c:\temp\"/>
  <p:tag name="LATEXFORMHEIGHT" val="518.25"/>
  <p:tag name="LATEXFORMWIDTH" val="504.7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810.649"/>
  <p:tag name="ORIGINALWIDTH" val="4301.462"/>
  <p:tag name="LATEXADDIN" val="\documentclass{article}\pagestyle{empty}&#10;\usepackage[top=1in, bottom=1in, left=2in, right=1.5in]{geometry}&#10;\usepackage{amsmath,amssymb,bm}&#10;\newcommand{\ba}{{\bm a}}&#10;\newcommand{\bv}{{\bm v}}&#10;\newcommand{\bc}{{\bm c}}&#10;\newcommand{\bbR}{\mathbb{R}}&#10;\begin{document}&#10;\begin{itemize}&#10;\item Let $A$ be an $m \times n$ matrix. The {\em image} of $A$ is the set &#10;$$&#10;\mbox{image}(A) := \{A \bc \, | \, \bc \in \bbR^n\}.&#10;$$&#10;\item This is a subspace of &#10;% show it's a subspace&#10;\vspace{.7in}&#10;\item Let the columns of $A$ be denoted $\ba_1, \ldots, \ba_n$. Recall&#10;$$&#10;A\bc = \sum_{j=1}^n c_j \ba_j.&#10;$$&#10;\item Thus the image of $A$ is the span of $\ba_1, \ldots, \ba_n$.&#10;\item For this reason, we refer to the image as the {\em column span} of $A$, denoted $\mbox{colspan}(A)$.&#10;\end{itemize}&#10;\end{document}&#10;"/>
  <p:tag name="IGUANATEXSIZE" val="20"/>
  <p:tag name="IGUANATEXCURSOR" val="466"/>
  <p:tag name="TRANSPARENCY" val="False"/>
  <p:tag name="FILENAME" val=""/>
  <p:tag name="LATEXENGINEID" val="0"/>
  <p:tag name="TEMPFOLDER" val="c:\temp\"/>
  <p:tag name="LATEXFORMHEIGHT" val="518.25"/>
  <p:tag name="LATEXFORMWIDTH" val="504.7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865.767"/>
  <p:tag name="ORIGINALWIDTH" val="3195.351"/>
  <p:tag name="LATEXADDIN" val="\documentclass{article}\pagestyle{empty}&#10;\usepackage[top=1in, bottom=1in, left=2in, right=1.5in]{geometry}&#10;\usepackage{amsmath,amssymb,bm}&#10;\newcommand{\ba}{{\bm a}}&#10;\newcommand{\bzero}{{\bm 0}}&#10;\newcommand{\bc}{{\bm c}}&#10;\newcommand{\bbR}{\mathbb{R}}&#10;\begin{document}&#10;\begin{itemize}&#10;\item Let $A$ be an $m \times n$ matrix. The {\em nullspace} of $A$ is the set &#10;$$&#10;\mbox{N}(A) := \{\bc \, | \, A \bc = \bzero\}.&#10;$$&#10;\item This is a subspace of &#10;% show it's a subspace&#10;\vspace{1in}&#10;\item $N(A) = \{\bzero\}$ iff the columns of $A$ are &#10;\end{itemize}&#10;\end{document}&#10;"/>
  <p:tag name="IGUANATEXSIZE" val="20"/>
  <p:tag name="IGUANATEXCURSOR" val="447"/>
  <p:tag name="TRANSPARENCY" val="False"/>
  <p:tag name="FILENAME" val=""/>
  <p:tag name="LATEXENGINEID" val="0"/>
  <p:tag name="TEMPFOLDER" val="c:\temp\"/>
  <p:tag name="LATEXFORMHEIGHT" val="518.25"/>
  <p:tag name="LATEXFORMWIDTH" val="504.7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814.773"/>
  <p:tag name="ORIGINALWIDTH" val="916.3854"/>
  <p:tag name="LATEXADDIN" val="\documentclass{article}\pagestyle{empty}&#10;\usepackage[top=1in, bottom=1in, left=2in, right=1.5in]{geometry}&#10;\usepackage{amsmath,amssymb,bm}&#10;\newcommand{\bu}{{\bm u}}&#10;\newcommand{\bv}{{\bm v}}&#10;\newcommand{\bx}{{\bm x}}&#10;\begin{document}&#10;$$&#10;A = \left[&#10;\begin{array}{ccc}&#10;1 &amp; 0 &amp; 1 \\&#10;0 &amp; 1 &amp; 1&#10;\end{array}&#10;\right] \hspace{3.5in}&#10;$$&#10;\vspace{1in}&#10;$$&#10;A = \left[&#10;\begin{array}{cc}&#10;1 &amp; 0 \\&#10;0 &amp; 2 \\&#10;0 &amp; 0 &#10;\end{array}&#10;\right] \hspace{3.5in}&#10;$$&#10;\end{document}&#10;"/>
  <p:tag name="IGUANATEXSIZE" val="20"/>
  <p:tag name="IGUANATEXCURSOR" val="321"/>
  <p:tag name="TRANSPARENCY" val="False"/>
  <p:tag name="FILENAME" val=""/>
  <p:tag name="LATEXENGINEID" val="0"/>
  <p:tag name="TEMPFOLDER" val="c:\temp\"/>
  <p:tag name="LATEXFORMHEIGHT" val="503.25"/>
  <p:tag name="LATEXFORMWIDTH" val="477"/>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32.846"/>
  <p:tag name="ORIGINALWIDTH" val="3069.366"/>
  <p:tag name="LATEXADDIN" val="\documentclass{article}\pagestyle{empty}&#10;\usepackage[top=1in, bottom=1in, left=2in, right=1.5in]{geometry}&#10;\usepackage{amsmath,amssymb,bm}&#10;\newcommand{\bc}{{\bm c}}&#10;\newcommand{\bv}{{\bm v}}&#10;\newcommand{\bx}{{\bm x}}&#10;\begin{document}&#10;\begin{enumerate}&#10;\item Consider the matrix&#10;$$&#10;A = \left[&#10;\begin{array}{ccc}&#10;1 &amp; 1 &amp; 2 \\&#10;1 &amp; 2 &amp; 1&#10;\end{array}&#10;\right]&#10;$$&#10;\begin{enumerate}&#10;\item Determine the image&#10;\item Determine the nullspace&#10;\item Find a vector $\bc$ such that $A\bc = [3 \ 4]^T$.&#10;\item Determine the set of all $\bc$ such that $A\bc = [3 \ 4]^T$.&#10;\end{enumerate}&#10;\end{enumerate}&#10;\end{document}&#10;"/>
  <p:tag name="IGUANATEXSIZE" val="20"/>
  <p:tag name="IGUANATEXCURSOR" val="154"/>
  <p:tag name="TRANSPARENCY" val="False"/>
  <p:tag name="FILENAME" val=""/>
  <p:tag name="LATEXENGINEID" val="0"/>
  <p:tag name="TEMPFOLDER" val="c:\temp\"/>
  <p:tag name="LATEXFORMHEIGHT" val="519"/>
  <p:tag name="LATEXFORMWIDTH" val="518.2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161.98"/>
  <p:tag name="ORIGINALWIDTH" val="4293.963"/>
  <p:tag name="LATEXADDIN" val="\documentclass{article}\pagestyle{empty}&#10;\usepackage[top=1in, bottom=1in, left=2in, right=1.5in]{geometry}&#10;\usepackage{amsmath,amssymb,bm}&#10;\newcommand{\ba}{{\bm a}}&#10;\newcommand{\bzero}{{\bm 0}}&#10;\newcommand{\be}{{\bm e}}&#10;\newcommand{\bbR}{\mathbb{R}}&#10;\begin{document}&#10;\begin{itemize}&#10;\item A {\em basis} for a subspace $S \subset \bbR^m$ is a set of linearly independent vectors&#10;$$&#10;\ba_1, \ldots, \ba_k&#10;$$&#10;that span $S$.&#10;\item Fun fact: Any two bases for a subspace have the same number of elements. That number is called the {\em dimension} of the subspace, and is denoted $\mbox{dim}(S)$.&#10;\item {\bf Example:} $\mbox{dim}(\bbR^n) = n$, and the \\&#10;{\em standard basis}&#10;$$&#10;\be_i = [ 0, \ldots, 0, \underbrace{1}_{i^{th} \text{ position}}, 0, \ldots, 0 ]^\intercal, \hspace{2.5in}&#10;$$&#10;$i = 1, \ldots, n$, is one possible basis.&#10;&#10;\end{itemize}&#10;\end{document}&#10;"/>
  <p:tag name="IGUANATEXSIZE" val="20"/>
  <p:tag name="IGUANATEXCURSOR" val="464"/>
  <p:tag name="TRANSPARENCY" val="False"/>
  <p:tag name="FILENAME" val=""/>
  <p:tag name="LATEXENGINEID" val="0"/>
  <p:tag name="TEMPFOLDER" val="c:\temp\"/>
  <p:tag name="LATEXFORMHEIGHT" val="518.25"/>
  <p:tag name="LATEXFORMWIDTH" val="504.7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999.6251"/>
  <p:tag name="LATEXADDIN" val="\documentclass{article}&#10;\usepackage{amsmath}&#10;\pagestyle{empty}&#10;\begin{document}&#10;$m=3, \mbox{dim}(S)=2$&#1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364.829"/>
  <p:tag name="ORIGINALWIDTH" val="3418.073"/>
  <p:tag name="LATEXADDIN" val="\documentclass{article}\pagestyle{empty}&#10;\usepackage[top=1in, bottom=1in, left=2in, right=1.5in]{geometry}&#10;\usepackage{amsmath,amssymb,bm}&#10;\newcommand{\ba}{{\bm a}}&#10;\newcommand{\bzero}{{\bm 0}}&#10;\newcommand{\bc}{{\bm c}}&#10;\newcommand{\bbR}{\mathbb{R}}&#10;\newcommand{\colspan}{\mbox{colspan}}&#10;\newcommand{\rank}{\mbox{rank}}&#10;\newcommand{\nullity}{\mbox{nullity}}&#10;\begin{document}&#10;\begin{itemize}&#10;\item For any matrix $A$, define&#10;$$&#10;\rank(A) := \dim(\colspan(A))&#10;$$&#10;and&#10;$$&#10;\nullity(A) := \dim(N(A)).&#10;$$&#10;\item {\bf Rank Plus Nullity Theorem:} For any matrix $A \in \bbR^{m \times n}$, &#10;$$&#10;\rank(A) + \nullity(A) = n.&#10;$$&#10;\end{itemize}&#10;\end{document}&#10;"/>
  <p:tag name="IGUANATEXSIZE" val="20"/>
  <p:tag name="IGUANATEXCURSOR" val="609"/>
  <p:tag name="TRANSPARENCY" val="False"/>
  <p:tag name="FILENAME" val=""/>
  <p:tag name="LATEXENGINEID" val="0"/>
  <p:tag name="TEMPFOLDER" val="c:\temp\"/>
  <p:tag name="LATEXFORMHEIGHT" val="518.25"/>
  <p:tag name="LATEXFORMWIDTH" val="504.7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795.6506"/>
  <p:tag name="ORIGINALWIDTH" val="3181.852"/>
  <p:tag name="LATEXADDIN" val="\documentclass{article}\pagestyle{empty}&#10;\usepackage[top=1in, bottom=1in, left=2in, right=1.5in]{geometry}&#10;\usepackage{amsmath,amssymb,bm}&#10;\newcommand{\ba}{{\bm a}}&#10;\newcommand{\bzero}{{\bm 0}}&#10;\newcommand{\bc}{{\bm c}}&#10;\newcommand{\bbR}{\mathbb{R}}&#10;\newcommand{\colspan}{\mbox{colspan}}&#10;\newcommand{\rank}{\mbox{rank}}&#10;\newcommand{\nullity}{\mbox{nullity}}&#10;\begin{document}&#10;\begin{itemize}&#10;\item Consider&#10;$$&#10;A = \left[&#10;\begin{array}{ccccccc}&#10;1 &amp; 0 &amp; 0 &amp; 4 &amp; 1 &amp; 2 &amp; 3\\&#10;0 &amp; 1 &amp; 0 &amp; 5 &amp; 4 &amp; -7 &amp; -4\\&#10;0 &amp; 0 &amp; 1 &amp; -3 &amp; 2 &amp; 9 &amp; -5 &#10;\end{array}&#10;\right]&#10;$$&#10;\item What is the dimension of the nullspace?&#10;\end{itemize}&#10;\end{document}&#10;"/>
  <p:tag name="IGUANATEXSIZE" val="20"/>
  <p:tag name="IGUANATEXCURSOR" val="441"/>
  <p:tag name="TRANSPARENCY" val="False"/>
  <p:tag name="FILENAME" val=""/>
  <p:tag name="LATEXENGINEID" val="0"/>
  <p:tag name="TEMPFOLDER" val="c:\temp\"/>
  <p:tag name="LATEXFORMHEIGHT" val="518.25"/>
  <p:tag name="LATEXFORMWIDTH" val="504.7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719.1601"/>
  <p:tag name="ORIGINALWIDTH" val="4333.708"/>
  <p:tag name="LATEXADDIN" val="\documentclass{article}\pagestyle{empty}&#10;\usepackage[top=1in, bottom=1in, left=2in, right=1.5in]{geometry}&#10;\usepackage{amsmath,amssymb,bm}&#10;\newcommand{\bu}{{\bm u}}&#10;\newcommand{\bv}{{\bm v}}&#10;\newcommand{\bx}{{\bm x}}&#10;\begin{document}&#10;\begin{enumerate}&#10;\item Let $A \in {\mathbb R}^{m \times n}$. Use the rank+nullity theorem to concisely prove the following statements.&#10;\begin{enumerate}&#10;\item The rank of $A$ is $n$ iff the columns of $A$ are linearly independent.&#10;\item If $m &lt; n$, then the columns of $A$ must be linearly dependent.&#10;\end{enumerate}&#10;\end{enumerate}&#10;\end{document}&#10;"/>
  <p:tag name="IGUANATEXSIZE" val="20"/>
  <p:tag name="IGUANATEXCURSOR" val="473"/>
  <p:tag name="TRANSPARENCY" val="False"/>
  <p:tag name="FILENAME" val=""/>
  <p:tag name="LATEXENGINEID" val="0"/>
  <p:tag name="TEMPFOLDER" val="c:\temp\"/>
  <p:tag name="LATEXFORMHEIGHT" val="514.5"/>
  <p:tag name="LATEXFORMWIDTH" val="489.7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32.096"/>
  <p:tag name="ORIGINALWIDTH" val="4302.212"/>
  <p:tag name="LATEXADDIN" val="\documentclass{article}\pagestyle{empty}&#10;\usepackage[top=1in, bottom=1in, left=2in, right=1.5in]{geometry}&#10;\usepackage{amsmath,amssymb,bm}&#10;\newcommand{\bu}{{\bm u}}&#10;\newcommand{\bv}{{\bm v}}&#10;\newcommand{\bw}{{\bm w}}&#10;\newcommand{\bbR}{\mathbb{R}}&#10;\begin{document}&#10;\begin{itemize}&#10;\item If $S \subseteq \bbR^n$ is a subspace, the \emph{orthogonal complement} of $S$ is&#10;    \[S^\perp = \{\bw \in \bbR^d : \left&lt;\bw, \bv \right&gt; = 0 \; \forall \bv \in S\}\]&#10;\item {\bf Projection Theorem:} $\mathbb{R}^n=\textbf{S}\bigoplus\textbf{S}^{\perp}$, which means that every $\bu \in \bbR^n$ can be written&#10;    \[\bu = \bv + \bw\]&#10;for \emph{unique} $\bv \in S$ and $\bw \in S^\perp$. &#10;%As a consequence, it can be shown that&#10;%    \[n = \text{dim}(S) + \text{dim}(S^\perp),\]&#10;%by showing that bases for $S$ and $S^\perp$ (which is already a subspace) %can be merged to form a basis for $\bbR^n$.&#10;%\item Home exercise: Prove the projection theorem \\&#10;%using bases for $S$ and $S^\perp$.&#10;\end{itemize}&#10;\end{document}&#10;"/>
  <p:tag name="IGUANATEXSIZE" val="20"/>
  <p:tag name="IGUANATEXCURSOR" val="939"/>
  <p:tag name="TRANSPARENCY" val="False"/>
  <p:tag name="FILENAME" val=""/>
  <p:tag name="LATEXENGINEID" val="0"/>
  <p:tag name="TEMPFOLDER" val="c:\temp\"/>
  <p:tag name="LATEXFORMHEIGHT" val="514.5"/>
  <p:tag name="LATEXFORMWIDTH" val="489.7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pagestyle{empty}&#10;\begin{document}&#10;&#10;$S$&#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49.2313"/>
  <p:tag name="LATEXADDIN" val="\documentclass{article}&#10;\usepackage{amsmath}&#10;\pagestyle{empty}&#10;\begin{document}&#10;&#10;$S^\perp$&#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747.6566"/>
  <p:tag name="ORIGINALWIDTH" val="4272.966"/>
  <p:tag name="LATEXADDIN" val="\documentclass{article}\pagestyle{empty}&#10;\usepackage[top=1in, bottom=1in, left=2in, right=1.5in]{geometry}&#10;\usepackage{amsmath,amssymb,bm}&#10;\newcommand{\ba}{{\bm a}}&#10;\newcommand{\bzero}{{\bm 0}}&#10;\newcommand{\bc}{{\bm c}}&#10;\newcommand{\bbR}{\mathbb{R}}&#10;\newcommand{\colspan}{\mbox{colspan}}&#10;\newcommand{\rank}{\mbox{rank}}&#10;\newcommand{\nullity}{\mbox{nullity}}&#10;\begin{document}&#10;\noindent Consider&#10;$$&#10;A = \left[&#10;\begin{array}{ccccccc}&#10;1 &amp; 0 &amp; 0 &amp; 4 &amp; 1 &amp; 2 &amp; 3\\&#10;0 &amp; 1 &amp; 0 &amp; 5 &amp; 4 &amp; -7 &amp; -4\\&#10;0 &amp; 0 &amp; 1 &amp; -3 &amp; 2 &amp; 9 &amp; -5 &#10;\end{array}&#10;\right]&#10;$$&#10;Express the nullspace of $A$ as the orthogonal complement of another subspace.&#10;\end{document}&#10;"/>
  <p:tag name="IGUANATEXSIZE" val="20"/>
  <p:tag name="IGUANATEXCURSOR" val="385"/>
  <p:tag name="TRANSPARENCY" val="False"/>
  <p:tag name="FILENAME" val=""/>
  <p:tag name="LATEXENGINEID" val="0"/>
  <p:tag name="TEMPFOLDER" val="c:\temp\"/>
  <p:tag name="LATEXFORMHEIGHT" val="518.25"/>
  <p:tag name="LATEXFORMWIDTH" val="504.7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872.1409"/>
  <p:tag name="ORIGINALWIDTH" val="4265.467"/>
  <p:tag name="LATEXADDIN" val="\documentclass{article}\pagestyle{empty}&#10;\usepackage[top=1in, bottom=1in, left=2in, right=1.5in]{geometry}&#10;\usepackage{amsmath,amssymb,bm}&#10;\newcommand{\ba}{{\bm a}}&#10;\newcommand{\bzero}{{\bm 0}}&#10;\newcommand{\bu}{{\bm u}}&#10;\newcommand{\bbR}{\mathbb{R}}&#10;\newcommand{\colspan}{\mbox{colspan}}&#10;\newcommand{\rank}{\mbox{rank}}&#10;\newcommand{\nullity}{\mbox{nullity}}&#10;\begin{document}&#10;\begin{itemize}&#10;\item A set of vectors $\bu_1, \ldots, \bu_k$ is an {\em orthonormal basis} for a subspace $S \subset \bbR^n$ if&#10;\begin{itemize}&#10;\item $\bu_1, \ldots, \bu_k$ is a basis for $S$&#10;\item For all $i$ and $j$ &#10;$$&#10;\langle \bu_i, \bu_j \rangle = \left\{ &#10;\begin{array}{ll}&#10;1, &amp; i = j, \\&#10;0, &amp; i \ne j. &#10;\end{array}&#10;\right.&#10;$$&#10;\end{itemize}&#10;\end{itemize}&#10;\end{document}&#10;"/>
  <p:tag name="IGUANATEXSIZE" val="20"/>
  <p:tag name="IGUANATEXCURSOR" val="575"/>
  <p:tag name="TRANSPARENCY" val="False"/>
  <p:tag name="FILENAME" val=""/>
  <p:tag name="LATEXENGINEID" val="0"/>
  <p:tag name="TEMPFOLDER" val="c:\temp\"/>
  <p:tag name="LATEXFORMHEIGHT" val="518.25"/>
  <p:tag name="LATEXFORMWIDTH" val="504.7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51.369"/>
  <p:tag name="ORIGINALWIDTH" val="4303.712"/>
  <p:tag name="LATEXADDIN" val="\documentclass{article}\pagestyle{empty}&#10;\usepackage[top=1in, bottom=1in, left=2in, right=1.5in]{geometry}&#10;\usepackage{amsmath,amssymb,bm}&#10;\newcommand{\ba}{{\bm a}}&#10;\newcommand{\bzero}{{\bm 0}}&#10;\newcommand{\bu}{{\bm u}}&#10;\newcommand{\bbR}{\mathbb{R}}&#10;\newcommand{\colspan}{\mbox{colspan}}&#10;\newcommand{\rank}{\mbox{rank}}&#10;\newcommand{\nullity}{\mbox{nullity}}&#10;\begin{document}&#10;\begin{itemize}&#10;\item Let $A\in \bbR^{d\times d}$. If&#10;\[A \bu=\lambda \bu&#10;\]&#10;for some $\lambda\in\bbR$ and $\bu\in\bbR^d$, we say $\lambda$ is an \emph{eigenvalue} of $A$ and $\bu$ is a corresponding \emph{eigenvector}. &#10;%\item For a given eigenvalue $\lambda$, the set of all corresponding eigenvectors is a subspace of $\bbR^d$ called the {\em eigenspace} of $\lambda$.&#10;\item If $A$ is {\em symmetric}, i.e. $A=A^T$, we can characterize $A$ in terms of its eigenvalues and eigenvectors.&#10;\end{itemize}&#10;\end{document}&#10;"/>
  <p:tag name="IGUANATEXSIZE" val="20"/>
  <p:tag name="IGUANATEXCURSOR" val="666"/>
  <p:tag name="TRANSPARENCY" val="False"/>
  <p:tag name="FILENAME" val=""/>
  <p:tag name="LATEXENGINEID" val="0"/>
  <p:tag name="TEMPFOLDER" val="c:\temp\"/>
  <p:tag name="LATEXFORMHEIGHT" val="518.25"/>
  <p:tag name="LATEXFORMWIDTH" val="504.7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151.856"/>
  <p:tag name="ORIGINALWIDTH" val="4492.688"/>
  <p:tag name="LATEXADDIN" val="\documentclass{article}\pagestyle{empty}&#10;\usepackage[top=1in, bottom=1in, left=2in, right=1.5in]{geometry}&#10;\usepackage{amsmath,amssymb,bm}&#10;\newcommand{\bu}{{\bm u}}&#10;\newcommand{\bv}{{\bm v}}&#10;\newcommand{\bx}{{\bm x}}&#10;\begin{document}&#10;\noindent This is not meant to be a comprehensive review. We will focus on topics that are most important for getting started in machine learning. Other topics (general norms and inner products, SVD, projections) will be reviewed later in the course.&#10;\begin{itemize}&#10;\item Dot product and Euclidean norm&#10;\item How to think about matrix-vector multiplication&#10;\item Linear combinations: Span and linear independence&#10;\item Subspaces associated with a matrix: nullspace and columnspan; rank; orthogonal complements&#10;\item Orthonormal bases&#10;\item Eigenvalue decomposition$^*$&#10;\item Positive (semi-)definite matrices$^*$&#10;\end{itemize}&#10;\vspace{.5in}&#10;$^*$Time permitting. Regardless, these topics will be covered on the first homework assignment, including definitions and useful facts.&#10;\end{document}&#10;"/>
  <p:tag name="IGUANATEXSIZE" val="20"/>
  <p:tag name="IGUANATEXCURSOR" val="768"/>
  <p:tag name="TRANSPARENCY" val="False"/>
  <p:tag name="FILENAME" val=""/>
  <p:tag name="LATEXENGINEID" val="0"/>
  <p:tag name="TEMPFOLDER" val="c:\temp\"/>
  <p:tag name="LATEXFORMHEIGHT" val="537.75"/>
  <p:tag name="LATEXFORMWIDTH" val="506.2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425.947"/>
  <p:tag name="ORIGINALWIDTH" val="4302.212"/>
  <p:tag name="LATEXADDIN" val="\documentclass{article}\pagestyle{empty}&#10;\usepackage[top=1in, bottom=1in, left=2in, right=1.5in]{geometry}&#10;\usepackage{amsmath,amssymb,bm}&#10;\newcommand{\ba}{{\bm a}}&#10;\newcommand{\bzero}{{\bm 0}}&#10;\newcommand{\bu}{{\bm u}}&#10;\newcommand{\bbR}{\mathbb{R}}&#10;\newcommand{\colspan}{\mbox{colspan}}&#10;\newcommand{\rank}{\mbox{rank}}&#10;\newcommand{\nullity}{\mbox{nullity}}&#10;\begin{document}&#10;\begin{itemize}&#10;\item A matrix $U \in \bbR^{d\times d}$ is said to be an {\em orthogonal matrix} if $U^T U = U U^T = I$, i.e., the transpose of $U$ is its inverse.&#10;\item Note: If $U$ is an orthogonal matrix, then its columns constitute an&#10;\\&#10;\\&#10;\\&#10;as do its rows.\item {\bf Spectral Theorem:} If $A\in\bbR^{d\times d}$ is symmetric, then&#10;\[A=U\Lambda U^T\]&#10;where $U$ is an orthogonal matrix and $\Lambda$ is a diagonal matrix.&#10;\item The expression $U \Lambda U^T$ is called the {\em spectral decomposition} or {\em eigenvalue decomposition} of $A$.&#10;&#10;\item Connection to eigenvalues/eigenvectors?&#10;\end{itemize}&#10;\end{document}&#10;"/>
  <p:tag name="IGUANATEXSIZE" val="20"/>
  <p:tag name="IGUANATEXCURSOR" val="622"/>
  <p:tag name="TRANSPARENCY" val="False"/>
  <p:tag name="FILENAME" val=""/>
  <p:tag name="LATEXENGINEID" val="0"/>
  <p:tag name="TEMPFOLDER" val="c:\temp\"/>
  <p:tag name="LATEXFORMHEIGHT" val="518.25"/>
  <p:tag name="LATEXFORMWIDTH" val="504.7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365.954"/>
  <p:tag name="ORIGINALWIDTH" val="4301.462"/>
  <p:tag name="LATEXADDIN" val="\documentclass{article}\pagestyle{empty}&#10;\usepackage[top=1in, bottom=1in, left=2in, right=1.5in]{geometry}&#10;\usepackage{amsmath,amssymb,bm}&#10;\newcommand{\ba}{{\bm a}}&#10;\newcommand{\bzero}{{\bm 0}}&#10;\newcommand{\bu}{{\bm u}}&#10;\newcommand{\bbR}{\mathbb{R}}&#10;\newcommand{\colspan}{\mbox{colspan}}&#10;\newcommand{\rank}{\mbox{rank}}&#10;\newcommand{\nullity}{\mbox{nullity}}&#10;\begin{document}&#10;\begin{itemize}&#10;\item Multiplying $A=U\Lambda U^T$ on the right by $U$, we have&#10;\[ AU=U\Lambda.\]&#10;Let&#10;\[U = \begin{bmatrix}  |  &amp; \null  &amp;  |  \\&#10;                          \bu_1 &amp; \cdots &amp; \bu_d \\&#10;                           |  &amp; \null  &amp;  | \end{bmatrix}, \qquad&#10;\Lambda=\begin{bmatrix} &#10;\lambda_1 &amp; \cdots &amp; 0 \\&#10;\vdots &amp; \ddots &amp; \vdots \\&#10;0 &amp; \cdots &amp; \lambda_d\\&#10;\end{bmatrix}&#10;\]&#10;If we look at the matrix equation $AU=U\Lambda$ one column at a time, we have&#10;\[ A\bu_i=\lambda \bu_i, i=1,\ldots,n.\]&#10;Thus, $\lambda_i$ are eigenvalues of $A$, and $\bu_i$ are corresponding eigenvectors. Since $U$ is an orthogonal matrix, $\bu_1,\ldots,\bu_d$ are an orthonormal basis of $\bbR^d$. Thus, the spectral theorem implies the existence of an ONB consisting of eigenvectors of $A$.&#10;\end{itemize}&#10;\end{document}&#10;"/>
  <p:tag name="IGUANATEXSIZE" val="20"/>
  <p:tag name="IGUANATEXCURSOR" val="928"/>
  <p:tag name="TRANSPARENCY" val="False"/>
  <p:tag name="FILENAME" val=""/>
  <p:tag name="LATEXENGINEID" val="0"/>
  <p:tag name="TEMPFOLDER" val="c:\temp\"/>
  <p:tag name="LATEXFORMHEIGHT" val="518.25"/>
  <p:tag name="LATEXFORMWIDTH" val="504.7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05.437"/>
  <p:tag name="ORIGINALWIDTH" val="4492.688"/>
  <p:tag name="LATEXADDIN" val="\documentclass{article}\pagestyle{empty}&#10;\usepackage[top=1in, bottom=1in, left=2in, right=1.5in]{geometry}&#10;\usepackage{amsmath,amssymb,bm}&#10;\newcommand{\bx}{{\bm x}}&#10;\newcommand{\bu}{{\bm u}}&#10;\begin{document}&#10;\noindent An important identity is&#10;$$&#10;U \Lambda U^T = \sum_{i=1}^d \lambda_i \bu_i \bu_i^T.&#10;$$&#10;This can be verified by working out expressions for the entries on each side, and observing that they are equal.&#10;\begin{enumerate}&#10;%\setcounter{enumi}{3}&#10;\item For any fixed $i$, what is the rank of $\bu_i \bu_i^T$?&#10;\item Define &#10;$$&#10;r = \#\{i \, : \, \lambda_i \ne 0\}.&#10;$$&#10;Argue that $\mbox{rank}(A) = r$.&#10;\item (Optional) Show that if two square matrices produce the same results when applied to a basis, the two matrices are equal.&#10;\item (Optional) Use the previous result to give an alternate proof of the identity in the first line above.&#10;&#10;\end{enumerate}&#10;&#10;\end{document}&#10;"/>
  <p:tag name="IGUANATEXSIZE" val="20"/>
  <p:tag name="IGUANATEXCURSOR" val="435"/>
  <p:tag name="TRANSPARENCY" val="False"/>
  <p:tag name="FILENAME" val=""/>
  <p:tag name="LATEXENGINEID" val="0"/>
  <p:tag name="TEMPFOLDER" val="c:\temp\"/>
  <p:tag name="LATEXFORMHEIGHT" val="475.5"/>
  <p:tag name="LATEXFORMWIDTH" val="475.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469.441"/>
  <p:tag name="ORIGINALWIDTH" val="4301.462"/>
  <p:tag name="LATEXADDIN" val="\documentclass{article}\pagestyle{empty}&#10;\usepackage[top=1in, bottom=1in, left=2in, right=1.5in]{geometry}&#10;\usepackage{amsmath,amssymb,bm}&#10;\newcommand{\ba}{{\bm a}}&#10;\newcommand{\bzero}{{\bm 0}}&#10;\newcommand{\bu}{{\bm u}}&#10;\newcommand{\bx}{{\bm x}}&#10;\newcommand{\bbR}{\mathbb{R}}&#10;\newcommand{\colspan}{\mbox{colspan}}&#10;\newcommand{\rank}{\mbox{rank}}&#10;\newcommand{\nullity}{\mbox{nullity}}&#10;\begin{document}&#10;\begin{itemize}&#10;\item Let $A$ be a $d \times d$ matrix. We say that $A$ is {\em positive definite} if $\bx^T A \bx &gt; 0$ for all $\bx \ne \bzero$. We say that $A$ is {\em positive semi-definite} if $\bx^T A \bx \ge 0$ for all $\bx$.&#10;\item PD and PSD matrices arise frequently in ML, for example&#10;\begin{itemize}&#10;\item Gram matrices&#10;\item Kernel matrices&#10;\item Covariance matrices&#10;\item Hessian matrices&#10;\end{itemize}&#10;\item PD/PSD matrices are not necessarily symmetric, e.g.,&#10;$$&#10;\begin{bmatrix} &#10;1 &amp; -1 \\&#10;1 &amp; 1&#10;\end{bmatrix}&#10;$$&#10;However, in this course we will only consider PD/PSD matrices that are also symmetric.&#10;&#10;\end{itemize}&#10;\end{document}&#10;"/>
  <p:tag name="IGUANATEXSIZE" val="20"/>
  <p:tag name="IGUANATEXCURSOR" val="878"/>
  <p:tag name="TRANSPARENCY" val="False"/>
  <p:tag name="FILENAME" val=""/>
  <p:tag name="LATEXENGINEID" val="0"/>
  <p:tag name="TEMPFOLDER" val="c:\temp\"/>
  <p:tag name="LATEXFORMHEIGHT" val="518.25"/>
  <p:tag name="LATEXFORMWIDTH" val="504.7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523.4346"/>
  <p:tag name="ORIGINALWIDTH" val="1362.58"/>
  <p:tag name="LATEXADDIN" val="\documentclass{article}&#10;\usepackage{amsmath,bm}&#10;\newcommand{\bx}{\bm{x}}&#10;\pagestyle{empty}&#10;\begin{document}&#10;$$&#10;\begin{bmatrix}&#10;\langle \bx_1, \bx_1 \rangle &amp; \cdots &amp; \langle \bx_1, \bx_d \rangle \\&#10;\vdots &amp; \ddots &amp; \vdots \\&#10;\langle \bx_d, \bx_1 \rangle &amp; \cdots &amp; \langle \bx_d, \bx_d \rangle &#10;\end{bmatrix}&#10;$$&#10;\end{document}"/>
  <p:tag name="IGUANATEXSIZE" val="20"/>
  <p:tag name="IGUANATEXCURSOR" val="31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07.386"/>
  <p:tag name="ORIGINALWIDTH" val="4301.462"/>
  <p:tag name="LATEXADDIN" val="\documentclass{article}\pagestyle{empty}&#10;\usepackage[top=1in, bottom=1in, left=2in, right=1.5in]{geometry}&#10;\usepackage{amsmath,amssymb,bm}&#10;\newcommand{\bu}{{\bm u}}&#10;\newcommand{\bv}{{\bm v}}&#10;\newcommand{\bx}{{\bm x}}&#10;\newcommand{\bzero}{\bm{0}}&#10;\begin{document}&#10;\begin{itemize}&#10;\item Let&#10;    \[ \bu = \begin{bmatrix} u_1 \\ \vdots \\ u_d \end{bmatrix}, \qquad &#10;   \bv = \begin{bmatrix} v_1 \\ \vdots \\ v_d \end{bmatrix}\]&#10;be two vectors. The \emph{dot product} of $\bu$ and $\bv$ is&#10;    \[\begin{aligned}&#10;        \left&lt; \bu, \bv \right&gt; &amp;:= u_1 v_1 + \cdots + u_d v_d \\&#10;                            &amp;= \sum_{i = 1}^d u_i v_i \\&#10;                            &amp;= \bu^T \bv&#10;      \end{aligned}\]&#10;&#10;\item The dot product is an example of an {\em inner product}. For now we'll only need the dot product, but later in the course we'll talk about more general inner products.&#10;&#10;\item We say $\bu$ and $\bv$ are \emph{orthogonal} if $\bu \neq \bzero \neq \bv$, \\&#10;(where $\bzero$ denotes the zero vector), \\and $\left&lt; \bu, \bv \right&gt; = 0$.&#10;&#10;\end{itemize}&#10;\end{document}&#10;"/>
  <p:tag name="IGUANATEXSIZE" val="20"/>
  <p:tag name="IGUANATEXCURSOR" val="997"/>
  <p:tag name="TRANSPARENCY" val="False"/>
  <p:tag name="FILENAME" val=""/>
  <p:tag name="LATEXENGINEID" val="0"/>
  <p:tag name="TEMPFOLDER" val="c:\temp\"/>
  <p:tag name="LATEXFORMHEIGHT" val="531.75"/>
  <p:tag name="LATEXFORMWIDTH" val="464.2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772.778"/>
  <p:tag name="ORIGINALWIDTH" val="3850.769"/>
  <p:tag name="LATEXADDIN" val="\documentclass{article}\pagestyle{empty}&#10;\usepackage[top=1in, bottom=1in, left=2in, right=2in]{geometry}&#10;\usepackage{amsmath,amssymb,bm}&#10;\newcommand{\bu}{{\bm u}}&#10;\newcommand{\bv}{{\bm v}}&#10;\newcommand{\bx}{{\bm x}}&#10;\newcommand{\bzero}{\bm{0}}&#10;\begin{document}&#10;\begin{itemize}&#10;\item Let&#10;    \[ \bu = \begin{bmatrix} u_1 \\ \vdots \\ u_d \end{bmatrix}, \qquad &#10;   \bv = \begin{bmatrix} v_1 \\ \vdots \\ v_d \end{bmatrix}\]&#10;be two vectors. The \emph{outer product} of $\bu$ and $\bv$ is&#10;$$&#10;\bu \bv^T&#10;$$&#10;which is a $d \times d$ matrix.&#10;&#10;\item Outer products arise when working with eigenvalue and singular value decompositions of a matrix&#10;\end{itemize}&#10;\end{document}&#10;"/>
  <p:tag name="IGUANATEXSIZE" val="20"/>
  <p:tag name="IGUANATEXCURSOR" val="91"/>
  <p:tag name="TRANSPARENCY" val="False"/>
  <p:tag name="FILENAME" val=""/>
  <p:tag name="LATEXENGINEID" val="0"/>
  <p:tag name="TEMPFOLDER" val="c:\temp\"/>
  <p:tag name="LATEXFORMHEIGHT" val="531.75"/>
  <p:tag name="LATEXFORMWIDTH" val="464.2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913.386"/>
  <p:tag name="ORIGINALWIDTH" val="4300.712"/>
  <p:tag name="LATEXADDIN" val="\documentclass{article}\pagestyle{empty}&#10;\usepackage[top=1in, bottom=1in, left=2in, right=1.5in]{geometry}&#10;\usepackage{amsmath,amssymb,bm}&#10;\newcommand{\bu}{{\bm u}}&#10;\newcommand{\bv}{{\bm v}}&#10;\newcommand{\bx}{{\bm x}}&#10;\newcommand{\bzero}{\bm{0}}&#10;\begin{document}&#10;\begin{itemize}&#10;\item The {\em Euclidean norm} of a vector&#10;    \[ \bu = \begin{bmatrix} u_1 \\ \vdots \\ u_d \end{bmatrix}\]&#10;is&#10;    \[\begin{aligned}&#10;        \| \bu \| &amp;:= \sqrt{u_1^2 + \cdots + u_d^2} \\&#10;                                &amp;= \sqrt{\langle \bu, \bu \rangle}.&#10;      \end{aligned}\]&#10;\item {\bf Example:} If &#10;$$&#10;\bu = \begin{bmatrix} 5 \\ -3 \end{bmatrix}&#10;$$&#10;then &#10;$$&#10;\| \bu \| = \sqrt{25 + 9} = \sqrt{34} \approx 5.8&#10;$$&#10;&#10;\item Similar to the dot product, the Euclidean norm is an example of a more general concept called a {\em norm}. In general, different norms are different ways of assessing the length of a vector. &#10;&#10;\end{itemize}&#10;\end{document}&#10;"/>
  <p:tag name="IGUANATEXSIZE" val="20"/>
  <p:tag name="IGUANATEXCURSOR" val="689"/>
  <p:tag name="TRANSPARENCY" val="False"/>
  <p:tag name="FILENAME" val=""/>
  <p:tag name="LATEXENGINEID" val="0"/>
  <p:tag name="TEMPFOLDER" val="c:\temp\"/>
  <p:tag name="LATEXFORMHEIGHT" val="531.75"/>
  <p:tag name="LATEXFORMWIDTH" val="464.2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49.4563"/>
  <p:tag name="LATEXADDIN" val="\documentclass{article}&#10;\usepackage{amsmath}&#10;\pagestyle{empty}&#10;\begin{document}&#10;$(5,-3)$&#1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43.832"/>
  <p:tag name="ORIGINALWIDTH" val="3052.868"/>
  <p:tag name="LATEXADDIN" val="\documentclass{article}\pagestyle{empty}&#10;\usepackage[top=1in, bottom=1in, left=2in, right=1.5in]{geometry}&#10;\usepackage{amsmath,amssymb,bm}&#10;\newcommand{\bu}{{\bm u}}&#10;\newcommand{\bv}{{\bm v}}&#10;\newcommand{\bx}{{\bm x}}&#10;\begin{document}&#10;\begin{enumerate}&#10;\item Consider the vectors &#10;$$&#10;\bu = \left[&#10;\begin{array}{c}&#10;1 \\&#10;-4 \\&#10;3&#10;\end{array}&#10;\right], &#10;\ \ \ \ \ \ \ \ &#10;\bv = \left[&#10;\begin{array}{c}&#10;2 \\&#10;1 \\&#10;5&#10;\end{array}&#10;\right]&#10;$$&#10;\begin{enumerate}&#10;\item Compute the dot product $\bu^T \bv$.&#10;\item Compute the outer product $\bu \bv^T$&#10;\item Compute the Euclidean norm of $\bu - \bv$.&#10;\end{enumerate}&#10;\end{enumerate}&#10;\end{document}&#10;"/>
  <p:tag name="IGUANATEXSIZE" val="20"/>
  <p:tag name="IGUANATEXCURSOR" val="583"/>
  <p:tag name="TRANSPARENCY" val="False"/>
  <p:tag name="FILENAME" val=""/>
  <p:tag name="LATEXENGINEID" val="0"/>
  <p:tag name="TEMPFOLDER" val="c:\temp\"/>
  <p:tag name="LATEXFORMHEIGHT" val="524.25"/>
  <p:tag name="LATEXFORMWIDTH" val="522"/>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20.172"/>
  <p:tag name="ORIGINALWIDTH" val="3657.293"/>
  <p:tag name="LATEXADDIN" val="\documentclass{article}\pagestyle{empty}&#10;\usepackage[top=1in, bottom=1in, left=2in, right=1.5in]{geometry}&#10;\usepackage{amsmath,amssymb,bm}&#10;\newcommand{\bu}{{\bm u}}&#10;\newcommand{\bv}{{\bm v}}&#10;\newcommand{\bc}{{\bm c}}&#10;\newcommand{\bbR}{\mathbb{R}}&#10;\begin{document}&#10;\begin{itemize}&#10;\item Let&#10;    \[ &#10;       A =  \begin{bmatrix} a_{11} &amp; \cdots &amp; a_{1n} \\&#10;                            \vdots &amp; \ddots &amp; \vdots \\&#10;                            a_{m1} &amp; \cdots &amp; a_{mn}&#10;            \end{bmatrix} \in \bbR^{m \times n}, \qquad&#10;       \bc = \begin{bmatrix} c_1 \\ \vdots \\ c_n \end{bmatrix} \in \bbR^n.&#10;      \]&#10;\item Usual way to think about $A\bc$:&#10;    \[A\bc :=  \begin{bmatrix}&#10;            \left&lt; A_{1,:}, \bc\right&gt; \\&#10;            \vdots \\&#10;            \left&lt; A_{m,:}, \bc\right&gt;&#10;            \end{bmatrix} \in \bbR^m,\]&#10;where $A_{i,:}$ denotes the $i^{th}$ row of $A$.&#10;&#10;\item Alternate way to think about $A \bc$:&#10;$$&#10;A \bc = c_1 A_{:,1} + \cdots + c_n A_{:,n}&#10;$$&#10;where $A_{:,j}$ denotes the $j^{th}$ column of $A$.&#10;&#10;&#10;&#10;&#10;\end{itemize}&#10;\end{document}&#10;"/>
  <p:tag name="IGUANATEXSIZE" val="20"/>
  <p:tag name="IGUANATEXCURSOR" val="973"/>
  <p:tag name="TRANSPARENCY" val="False"/>
  <p:tag name="FILENAME" val=""/>
  <p:tag name="LATEXENGINEID" val="0"/>
  <p:tag name="TEMPFOLDER" val="c:\temp\"/>
  <p:tag name="LATEXFORMHEIGHT" val="518.25"/>
  <p:tag name="LATEXFORMWIDTH" val="504.75"/>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92047</TotalTime>
  <Words>78</Words>
  <Application>Microsoft Office PowerPoint</Application>
  <PresentationFormat>On-screen Show (4:3)</PresentationFormat>
  <Paragraphs>30</Paragraphs>
  <Slides>28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CMBX10</vt:lpstr>
      <vt:lpstr>CMR7</vt:lpstr>
      <vt:lpstr>CMSY10ORIG</vt:lpstr>
      <vt:lpstr>Arial</vt:lpstr>
      <vt:lpstr>CMR10</vt:lpstr>
      <vt:lpstr>CMMI7</vt:lpstr>
      <vt:lpstr>CMMI10</vt:lpstr>
      <vt:lpstr>CMEX10</vt:lpstr>
      <vt:lpstr>MSBM10</vt:lpstr>
      <vt:lpstr>Calibri</vt:lpstr>
      <vt:lpstr>CMSY7</vt:lpstr>
      <vt:lpstr>Office Theme</vt:lpstr>
      <vt:lpstr>Linear Algebra Review</vt:lpstr>
      <vt:lpstr>Goals for Today</vt:lpstr>
      <vt:lpstr>Dot Product</vt:lpstr>
      <vt:lpstr>Outer Product</vt:lpstr>
      <vt:lpstr>Euclidean Norm</vt:lpstr>
      <vt:lpstr>Exercise</vt:lpstr>
      <vt:lpstr>Matrix-Vector Multiplication</vt:lpstr>
      <vt:lpstr>Matrix-Vector Multiplication</vt:lpstr>
      <vt:lpstr>Span</vt:lpstr>
      <vt:lpstr>Linear Independence</vt:lpstr>
      <vt:lpstr>Subspaces</vt:lpstr>
      <vt:lpstr>Image of a Matrix</vt:lpstr>
      <vt:lpstr>Nullspace of a Matrix</vt:lpstr>
      <vt:lpstr>Examples</vt:lpstr>
      <vt:lpstr>Group Exercise</vt:lpstr>
      <vt:lpstr>Dimension</vt:lpstr>
      <vt:lpstr>Rank and Nullity</vt:lpstr>
      <vt:lpstr>Example</vt:lpstr>
      <vt:lpstr>Group Exercise</vt:lpstr>
      <vt:lpstr>Orthogonal Complements</vt:lpstr>
      <vt:lpstr>Exercise</vt:lpstr>
      <vt:lpstr>Orthonormal Bases</vt:lpstr>
      <vt:lpstr>Eigenvalues and Eigenvectors</vt:lpstr>
      <vt:lpstr>Spectral Theorem</vt:lpstr>
      <vt:lpstr>Spectral Theorem</vt:lpstr>
      <vt:lpstr>Group Exercise</vt:lpstr>
      <vt:lpstr>Group Exercise</vt:lpstr>
      <vt:lpstr>Positive (Semi-)Definite Matrices</vt:lpstr>
    </vt:vector>
  </TitlesOfParts>
  <Company>University of Michigan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Mutual Information</dc:title>
  <dc:creator>Clayton Scott</dc:creator>
  <cp:lastModifiedBy>Scott, Clayton</cp:lastModifiedBy>
  <cp:revision>483</cp:revision>
  <cp:lastPrinted>2018-09-10T16:16:51Z</cp:lastPrinted>
  <dcterms:created xsi:type="dcterms:W3CDTF">2016-01-26T16:30:41Z</dcterms:created>
  <dcterms:modified xsi:type="dcterms:W3CDTF">2018-09-10T16:25:22Z</dcterms:modified>
</cp:coreProperties>
</file>